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Lst>
  <p:sldSz cy="5143500" cx="9144000"/>
  <p:notesSz cx="6858000" cy="9144000"/>
  <p:embeddedFontLst>
    <p:embeddedFont>
      <p:font typeface="Lato"/>
      <p:regular r:id="rId136"/>
      <p:bold r:id="rId137"/>
      <p:italic r:id="rId138"/>
      <p:boldItalic r:id="rId139"/>
    </p:embeddedFont>
    <p:embeddedFont>
      <p:font typeface="Helvetica Neue"/>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4" roundtripDataSignature="AMtx7mhzxIIrV/s9B2JR+gES3Wexk//D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HelveticaNeue-boldItalic.fntdata"/><Relationship Id="rId142" Type="http://schemas.openxmlformats.org/officeDocument/2006/relationships/font" Target="fonts/HelveticaNeue-italic.fntdata"/><Relationship Id="rId141" Type="http://schemas.openxmlformats.org/officeDocument/2006/relationships/font" Target="fonts/HelveticaNeue-bold.fntdata"/><Relationship Id="rId140"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44" Type="http://customschemas.google.com/relationships/presentationmetadata" Target="meta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Lato-boldItalic.fntdata"/><Relationship Id="rId138" Type="http://schemas.openxmlformats.org/officeDocument/2006/relationships/font" Target="fonts/Lato-italic.fntdata"/><Relationship Id="rId137" Type="http://schemas.openxmlformats.org/officeDocument/2006/relationships/font" Target="fonts/Lato-bold.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Lato-regular.fntdata"/><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bi.uq.edu.au/brain/brain-anatomy/what-neuron"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0982b6d91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0982b6d91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0982b6d91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0982b6d91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982b6d91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0982b6d91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0982b6d91f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0982b6d91f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982b6d91f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982b6d91f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0982b6d91f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0982b6d91f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982b6d91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982b6d91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https://www.allaboutcircuits.com/technical-articles/low-pass-filter-tutorial-basics-passive-RC-filter/</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0982b6d91f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0982b6d91f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https://www.allaboutcircuits.com/technical-articles/low-pass-filter-tutorial-basics-passive-RC-filter/</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982b6d91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982b6d91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Photo: https://www.allaboutcircuits.com/technical-articles/low-pass-filter-tutorial-basics-passive-RC-filter/</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982b6d91f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982b6d91f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https://www.allaboutcircuits.com/technical-articles/low-pass-filter-tutorial-basics-passive-RC-filter/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982b6d91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982b6d91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0982b6d91f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0982b6d91f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https://www.allaboutcircuits.com/technical-articles/low-pass-filter-tutorial-basics-passive-RC-filter/</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0982b6d91f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0982b6d91f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0982b6d91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0982b6d91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0982b6d91f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0982b6d91f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0982b6d91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0982b6d91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0982b6d91f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0982b6d91f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0982b6d91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0982b6d91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0982b6d91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0982b6d91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0982b6d91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0982b6d91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0982b6d91f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0982b6d91f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0982b6d91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0982b6d91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0982b6d91f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0982b6d91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0982b6d91f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0982b6d91f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0982b6d91f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0982b6d91f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0982b6d91f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0982b6d91f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0bbf859efd_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0bbf859efd_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0bbf859efd_1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0bbf859efd_1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0bbf859efd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0bbf859efd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bbf859efd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g10bbf859efd_14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82b6d91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0982b6d91f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https://www.istockphoto.com/photos/eeg-test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https://www.researchgate.net/figure/EEG-and-EOG-responses-to-visual-stimuli-a-red-spot-and-a-black-and-white-contrasting_fig1_226078506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982b6d91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0982b6d91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https://www.researchgate.net/figure/EEG-and-EOG-responses-to-visual-stimuli-a-red-spot-and-a-black-and-white-contrasting_fig1_226078506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https://www.https://bio1152.nicerweb.com/Locked/media/ch48/gradients.html.com/watch?v=Jk_9IhHVOTk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82b6d91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0982b6d91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982b6d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982b6d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982b6d91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0982b6d91f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https://battlebornbatteries.com/amps-volts-watts/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982b6d91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982b6d91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982b6d91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982b6d91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982b6d91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982b6d91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982b6d91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982b6d91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982b6d91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982b6d91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982b6d91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982b6d91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982b6d91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982b6d91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982b6d91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982b6d91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982b6d91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982b6d91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982b6d91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982b6d91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https://www.salon.com/2021/10/24/the-brain-has-a-backup-system-why-people-missing-much-of-their-brain-can-miraculously-recover/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https://www.mayoclinic.org/tests-procedures/eeg/about/pac-20393875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https://www.mayoclinic.org/tests-procedures/eeg/about/pac-20393875</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a:t>
            </a:r>
            <a:r>
              <a:rPr lang="en"/>
              <a:t>: https://www.mayoclinic.org/tests-procedures/eeg/about/pac-20393875</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Photo: https://www.mayoclinic.org/tests-procedures/eeg/about/pac-20393875</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https://www.wikiwand.com/en/Occipital_lobe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982b6d91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982b6d91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0982b6d91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0982b6d91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0982b6d91f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0982b6d91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navigate to this website to give you some ideas or guidance for design: </a:t>
            </a:r>
            <a:r>
              <a:rPr lang="en"/>
              <a:t>http://www.mit.edu/~6.s085/notes/lecture7.pdf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982b6d91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982b6d91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a:t>
            </a:r>
            <a:r>
              <a:rPr lang="en"/>
              <a:t>https://www.ibiology.org/neuroscience/anesthesia-brain/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0982b6d91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0982b6d91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982b6d91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982b6d91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982b6d91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982b6d91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0982b6d91f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0982b6d91f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0982b6d91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0982b6d91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0982b6d91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0982b6d91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https://www.cs.hmc.edu/~kperdue/MusicalDSP.html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982b6d91f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982b6d91f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https://www.cs.hmc.edu/~kperdue/MusicalDSP.html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0982b6d91f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0982b6d91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https://www.vectorstock.com/royalty-free-vector/old-radio-tower-sketch-engraving-vector-25220234</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982b6d91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0982b6d91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982b6d91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982b6d9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https://www.ibiology.org/neuroscience/anesthesia-brain/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982b6d91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982b6d91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https://www.infoholicresearch.com/blog/Impact-of-artificial-intelligence-in-speech-recognition-technology/</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982b6d91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982b6d91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982b6d91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982b6d91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Photo: https://www.nti-audio.com/en/support/know-how/fast-fourier-transform-fft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982b6d91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0982b6d91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https://link.springer.com/article/10.1007/s10548-013-0327-5</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982b6d91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982b6d91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https://link.springer.com/article/10.1007/s10548-013-0327-5</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0982b6d91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0982b6d91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982b6d91f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982b6d91f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0982b6d91f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0982b6d91f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https://link.springer.com/article/10.1007/s10548-013-0327-5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982b6d91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982b6d91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0982b6d91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10982b6d91f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Photo: https://link.springer.com/article/10.1007/s10548-013-0327-5</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982b6d91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982b6d91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982b6d91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982b6d91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https://yourhealthrights.com/average-jump-rope-per-minute/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982b6d91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0982b6d91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Photo: https://www.nti-audio.com/en/support/know-how/fast-fourier-transform-fft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982b6d91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982b6d91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Photo: https://www.nti-audio.com/en/support/know-how/fast-fourier-transform-fft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0982b6d91f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0982b6d91f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a:t>
            </a:r>
            <a:r>
              <a:rPr lang="en">
                <a:solidFill>
                  <a:schemeClr val="dk1"/>
                </a:solidFill>
              </a:rPr>
              <a:t>https://terpconnect.umd.edu/~toh/spectrum/HarmonicAnalysis.html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0982b6d91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0982b6d91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https://terpconnect.umd.edu/~toh/spectrum/HarmonicAnalysis.html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982b6d91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0982b6d91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https://terpconnect.umd.edu/~toh/spectrum/HarmonicAnalysis.html</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982b6d91f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0982b6d91f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https://terpconnect.umd.edu/~toh/spectrum/HarmonicAnalysis.html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982b6d91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982b6d91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https://qbi.uq.edu.au/brain/brain-anatomy/what-neuron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0982b6d91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0982b6d91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https://terpconnect.umd.edu/~toh/spectrum/HarmonicAnalysis.html</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982b6d91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982b6d91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https://www.mathsisfun.com/algebra/amplitude-period-frequency-phase-shift.html</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982b6d91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982b6d91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https://www.mathsisfun.com/algebra/amplitude-period-frequency-phase-shift.html</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982b6d91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982b6d91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982b6d91f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982b6d91f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0982b6d91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0982b6d91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0982b6d91f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0982b6d91f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0982b6d91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0982b6d91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0982b6d91f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0982b6d91f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0982b6d91f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0982b6d91f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b="0" l="0" r="0" t="0"/>
          <a:stretch/>
        </p:blipFill>
        <p:spPr>
          <a:xfrm>
            <a:off x="3170713" y="2638325"/>
            <a:ext cx="2802574" cy="2802574"/>
          </a:xfrm>
          <a:prstGeom prst="rect">
            <a:avLst/>
          </a:prstGeom>
          <a:noFill/>
          <a:ln>
            <a:noFill/>
          </a:ln>
        </p:spPr>
      </p:pic>
      <p:sp>
        <p:nvSpPr>
          <p:cNvPr id="11" name="Google Shape;11;p67"/>
          <p:cNvSpPr txBox="1"/>
          <p:nvPr>
            <p:ph type="ctrTitle"/>
          </p:nvPr>
        </p:nvSpPr>
        <p:spPr>
          <a:xfrm>
            <a:off x="949950" y="790400"/>
            <a:ext cx="7244100" cy="2052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67"/>
          <p:cNvSpPr txBox="1"/>
          <p:nvPr>
            <p:ph idx="1" type="subTitle"/>
          </p:nvPr>
        </p:nvSpPr>
        <p:spPr>
          <a:xfrm>
            <a:off x="1877550" y="2843000"/>
            <a:ext cx="53889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2"/>
              </a:buClr>
              <a:buSzPts val="2800"/>
              <a:buFont typeface="Helvetica Neue"/>
              <a:buNone/>
              <a:defRPr sz="2800">
                <a:solidFill>
                  <a:schemeClr val="accent2"/>
                </a:solidFill>
                <a:latin typeface="Helvetica Neue"/>
                <a:ea typeface="Helvetica Neue"/>
                <a:cs typeface="Helvetica Neue"/>
                <a:sym typeface="Helvetica Neu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5" name="Google Shape;65;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74"/>
          <p:cNvPicPr preferRelativeResize="0"/>
          <p:nvPr/>
        </p:nvPicPr>
        <p:blipFill rotWithShape="1">
          <a:blip r:embed="rId2">
            <a:alphaModFix/>
          </a:blip>
          <a:srcRect b="0" l="21488" r="14193" t="0"/>
          <a:stretch/>
        </p:blipFill>
        <p:spPr>
          <a:xfrm rot="2841896">
            <a:off x="7733590" y="-760115"/>
            <a:ext cx="1685595" cy="262072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7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7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75"/>
          <p:cNvPicPr preferRelativeResize="0"/>
          <p:nvPr/>
        </p:nvPicPr>
        <p:blipFill rotWithShape="1">
          <a:blip r:embed="rId2">
            <a:alphaModFix/>
          </a:blip>
          <a:srcRect b="0" l="21488" r="14193" t="0"/>
          <a:stretch/>
        </p:blipFill>
        <p:spPr>
          <a:xfrm rot="2841896">
            <a:off x="7733590" y="-760115"/>
            <a:ext cx="1685595" cy="262072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3" name="Shape 73"/>
        <p:cNvGrpSpPr/>
        <p:nvPr/>
      </p:nvGrpSpPr>
      <p:grpSpPr>
        <a:xfrm>
          <a:off x="0" y="0"/>
          <a:ext cx="0" cy="0"/>
          <a:chOff x="0" y="0"/>
          <a:chExt cx="0" cy="0"/>
        </a:xfrm>
      </p:grpSpPr>
      <p:sp>
        <p:nvSpPr>
          <p:cNvPr id="74" name="Google Shape;74;p7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2"/>
              </a:buClr>
              <a:buSzPts val="3500"/>
              <a:buNone/>
              <a:defRPr b="1" sz="3500">
                <a:solidFill>
                  <a:schemeClr val="lt2"/>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76"/>
          <p:cNvPicPr preferRelativeResize="0"/>
          <p:nvPr/>
        </p:nvPicPr>
        <p:blipFill rotWithShape="1">
          <a:blip r:embed="rId2">
            <a:alphaModFix/>
          </a:blip>
          <a:srcRect b="0" l="21488" r="14193" t="0"/>
          <a:stretch/>
        </p:blipFill>
        <p:spPr>
          <a:xfrm rot="2841896">
            <a:off x="7733590" y="-760115"/>
            <a:ext cx="1685595" cy="26207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2">
    <p:bg>
      <p:bgPr>
        <a:solidFill>
          <a:schemeClr val="accent4"/>
        </a:solidFill>
      </p:bgPr>
    </p:bg>
    <p:spTree>
      <p:nvGrpSpPr>
        <p:cNvPr id="77" name="Shape 77"/>
        <p:cNvGrpSpPr/>
        <p:nvPr/>
      </p:nvGrpSpPr>
      <p:grpSpPr>
        <a:xfrm>
          <a:off x="0" y="0"/>
          <a:ext cx="0" cy="0"/>
          <a:chOff x="0" y="0"/>
          <a:chExt cx="0" cy="0"/>
        </a:xfrm>
      </p:grpSpPr>
      <p:sp>
        <p:nvSpPr>
          <p:cNvPr id="78" name="Google Shape;78;g10982b6d91f_0_48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2"/>
              </a:buClr>
              <a:buSzPts val="3500"/>
              <a:buNone/>
              <a:defRPr b="1" sz="3500">
                <a:solidFill>
                  <a:schemeClr val="lt2"/>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g10982b6d91f_0_4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g10982b6d91f_0_484"/>
          <p:cNvPicPr preferRelativeResize="0"/>
          <p:nvPr/>
        </p:nvPicPr>
        <p:blipFill rotWithShape="1">
          <a:blip r:embed="rId2">
            <a:alphaModFix/>
          </a:blip>
          <a:srcRect b="0" l="21488" r="14194" t="0"/>
          <a:stretch/>
        </p:blipFill>
        <p:spPr>
          <a:xfrm rot="2841896">
            <a:off x="7733590" y="-760115"/>
            <a:ext cx="1685595" cy="26207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lt1"/>
        </a:solidFill>
      </p:bgPr>
    </p:bg>
    <p:spTree>
      <p:nvGrpSpPr>
        <p:cNvPr id="81" name="Shape 81"/>
        <p:cNvGrpSpPr/>
        <p:nvPr/>
      </p:nvGrpSpPr>
      <p:grpSpPr>
        <a:xfrm>
          <a:off x="0" y="0"/>
          <a:ext cx="0" cy="0"/>
          <a:chOff x="0" y="0"/>
          <a:chExt cx="0" cy="0"/>
        </a:xfrm>
      </p:grpSpPr>
      <p:sp>
        <p:nvSpPr>
          <p:cNvPr id="82" name="Google Shape;82;g10982b6d91f_0_17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3" name="Google Shape;83;g10982b6d91f_0_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g10982b6d91f_0_174"/>
          <p:cNvPicPr preferRelativeResize="0"/>
          <p:nvPr/>
        </p:nvPicPr>
        <p:blipFill rotWithShape="1">
          <a:blip r:embed="rId2">
            <a:alphaModFix/>
          </a:blip>
          <a:srcRect b="0" l="21488" r="14194" t="0"/>
          <a:stretch/>
        </p:blipFill>
        <p:spPr>
          <a:xfrm rot="2841896">
            <a:off x="7733590" y="-760115"/>
            <a:ext cx="1685595" cy="26207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7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600"/>
              <a:buNone/>
              <a:defRPr/>
            </a:lvl1pPr>
          </a:lstStyle>
          <a:p/>
        </p:txBody>
      </p:sp>
      <p:sp>
        <p:nvSpPr>
          <p:cNvPr id="87" name="Google Shape;8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7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0" name="Google Shape;90;p7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SzPts val="1600"/>
              <a:buChar char="●"/>
              <a:defRPr/>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0"/>
              </a:spcBef>
              <a:spcAft>
                <a:spcPts val="0"/>
              </a:spcAft>
              <a:buSzPts val="1200"/>
              <a:buChar char="■"/>
              <a:defRPr/>
            </a:lvl3pPr>
            <a:lvl4pPr indent="-304800" lvl="3" marL="1828800" algn="ctr">
              <a:lnSpc>
                <a:spcPct val="115000"/>
              </a:lnSpc>
              <a:spcBef>
                <a:spcPts val="0"/>
              </a:spcBef>
              <a:spcAft>
                <a:spcPts val="0"/>
              </a:spcAft>
              <a:buSzPts val="1200"/>
              <a:buChar char="●"/>
              <a:defRPr/>
            </a:lvl4pPr>
            <a:lvl5pPr indent="-304800" lvl="4" marL="2286000" algn="ctr">
              <a:lnSpc>
                <a:spcPct val="115000"/>
              </a:lnSpc>
              <a:spcBef>
                <a:spcPts val="0"/>
              </a:spcBef>
              <a:spcAft>
                <a:spcPts val="0"/>
              </a:spcAft>
              <a:buSzPts val="1200"/>
              <a:buChar char="○"/>
              <a:defRPr/>
            </a:lvl5pPr>
            <a:lvl6pPr indent="-304800" lvl="5" marL="2743200" algn="ctr">
              <a:lnSpc>
                <a:spcPct val="115000"/>
              </a:lnSpc>
              <a:spcBef>
                <a:spcPts val="0"/>
              </a:spcBef>
              <a:spcAft>
                <a:spcPts val="0"/>
              </a:spcAft>
              <a:buSzPts val="1200"/>
              <a:buChar char="■"/>
              <a:defRPr/>
            </a:lvl6pPr>
            <a:lvl7pPr indent="-304800" lvl="6" marL="3200400" algn="ctr">
              <a:lnSpc>
                <a:spcPct val="115000"/>
              </a:lnSpc>
              <a:spcBef>
                <a:spcPts val="0"/>
              </a:spcBef>
              <a:spcAft>
                <a:spcPts val="0"/>
              </a:spcAft>
              <a:buSzPts val="1200"/>
              <a:buChar char="●"/>
              <a:defRPr/>
            </a:lvl7pPr>
            <a:lvl8pPr indent="-304800" lvl="7" marL="3657600" algn="ctr">
              <a:lnSpc>
                <a:spcPct val="115000"/>
              </a:lnSpc>
              <a:spcBef>
                <a:spcPts val="0"/>
              </a:spcBef>
              <a:spcAft>
                <a:spcPts val="0"/>
              </a:spcAft>
              <a:buSzPts val="1200"/>
              <a:buChar char="○"/>
              <a:defRPr/>
            </a:lvl8pPr>
            <a:lvl9pPr indent="-304800" lvl="8" marL="4114800" algn="ctr">
              <a:lnSpc>
                <a:spcPct val="115000"/>
              </a:lnSpc>
              <a:spcBef>
                <a:spcPts val="0"/>
              </a:spcBef>
              <a:spcAft>
                <a:spcPts val="0"/>
              </a:spcAft>
              <a:buSzPts val="1200"/>
              <a:buChar char="■"/>
              <a:defRPr/>
            </a:lvl9pPr>
          </a:lstStyle>
          <a:p/>
        </p:txBody>
      </p:sp>
      <p:sp>
        <p:nvSpPr>
          <p:cNvPr id="91" name="Google Shape;91;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sp>
        <p:nvSpPr>
          <p:cNvPr id="15" name="Google Shape;15;p68"/>
          <p:cNvSpPr/>
          <p:nvPr/>
        </p:nvSpPr>
        <p:spPr>
          <a:xfrm>
            <a:off x="12525" y="1278700"/>
            <a:ext cx="9144000" cy="2583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4500"/>
              <a:buNone/>
              <a:defRPr sz="45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7" name="Google Shape;17;p68"/>
          <p:cNvGrpSpPr/>
          <p:nvPr/>
        </p:nvGrpSpPr>
        <p:grpSpPr>
          <a:xfrm>
            <a:off x="19050" y="-285575"/>
            <a:ext cx="9137475" cy="3081225"/>
            <a:chOff x="19050" y="-285575"/>
            <a:chExt cx="9137475" cy="3081225"/>
          </a:xfrm>
        </p:grpSpPr>
        <p:pic>
          <p:nvPicPr>
            <p:cNvPr id="18" name="Google Shape;18;p68"/>
            <p:cNvPicPr preferRelativeResize="0"/>
            <p:nvPr/>
          </p:nvPicPr>
          <p:blipFill rotWithShape="1">
            <a:blip r:embed="rId2">
              <a:alphaModFix/>
            </a:blip>
            <a:srcRect b="0" l="0" r="0" t="0"/>
            <a:stretch/>
          </p:blipFill>
          <p:spPr>
            <a:xfrm>
              <a:off x="19050" y="-285575"/>
              <a:ext cx="3081225" cy="3081225"/>
            </a:xfrm>
            <a:prstGeom prst="rect">
              <a:avLst/>
            </a:prstGeom>
            <a:noFill/>
            <a:ln>
              <a:noFill/>
            </a:ln>
          </p:spPr>
        </p:pic>
        <p:pic>
          <p:nvPicPr>
            <p:cNvPr id="19" name="Google Shape;19;p68"/>
            <p:cNvPicPr preferRelativeResize="0"/>
            <p:nvPr/>
          </p:nvPicPr>
          <p:blipFill rotWithShape="1">
            <a:blip r:embed="rId2">
              <a:alphaModFix/>
            </a:blip>
            <a:srcRect b="0" l="0" r="0" t="0"/>
            <a:stretch/>
          </p:blipFill>
          <p:spPr>
            <a:xfrm>
              <a:off x="3077450" y="-285575"/>
              <a:ext cx="3081125" cy="3081225"/>
            </a:xfrm>
            <a:prstGeom prst="rect">
              <a:avLst/>
            </a:prstGeom>
            <a:noFill/>
            <a:ln>
              <a:noFill/>
            </a:ln>
          </p:spPr>
        </p:pic>
        <p:pic>
          <p:nvPicPr>
            <p:cNvPr id="20" name="Google Shape;20;p68"/>
            <p:cNvPicPr preferRelativeResize="0"/>
            <p:nvPr/>
          </p:nvPicPr>
          <p:blipFill rotWithShape="1">
            <a:blip r:embed="rId2">
              <a:alphaModFix/>
            </a:blip>
            <a:srcRect b="0" l="0" r="1214" t="0"/>
            <a:stretch/>
          </p:blipFill>
          <p:spPr>
            <a:xfrm>
              <a:off x="6112875" y="-285575"/>
              <a:ext cx="3043650" cy="30812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lt1"/>
        </a:solidFill>
      </p:bgPr>
    </p:bg>
    <p:spTree>
      <p:nvGrpSpPr>
        <p:cNvPr id="21" name="Shape 21"/>
        <p:cNvGrpSpPr/>
        <p:nvPr/>
      </p:nvGrpSpPr>
      <p:grpSpPr>
        <a:xfrm>
          <a:off x="0" y="0"/>
          <a:ext cx="0" cy="0"/>
          <a:chOff x="0" y="0"/>
          <a:chExt cx="0" cy="0"/>
        </a:xfrm>
      </p:grpSpPr>
      <p:sp>
        <p:nvSpPr>
          <p:cNvPr id="22" name="Google Shape;22;g10982b6d91f_0_297"/>
          <p:cNvSpPr/>
          <p:nvPr/>
        </p:nvSpPr>
        <p:spPr>
          <a:xfrm>
            <a:off x="15788" y="1958700"/>
            <a:ext cx="9144000" cy="1226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10982b6d91f_0_29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2"/>
              </a:buClr>
              <a:buSzPts val="4500"/>
              <a:buNone/>
              <a:defRPr sz="4500">
                <a:solidFill>
                  <a:schemeClr val="lt2"/>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grpSp>
        <p:nvGrpSpPr>
          <p:cNvPr id="24" name="Google Shape;24;g10982b6d91f_0_297"/>
          <p:cNvGrpSpPr/>
          <p:nvPr/>
        </p:nvGrpSpPr>
        <p:grpSpPr>
          <a:xfrm>
            <a:off x="19050" y="-285575"/>
            <a:ext cx="9137475" cy="3081225"/>
            <a:chOff x="19050" y="-285575"/>
            <a:chExt cx="9137475" cy="3081225"/>
          </a:xfrm>
        </p:grpSpPr>
        <p:pic>
          <p:nvPicPr>
            <p:cNvPr id="25" name="Google Shape;25;g10982b6d91f_0_297"/>
            <p:cNvPicPr preferRelativeResize="0"/>
            <p:nvPr/>
          </p:nvPicPr>
          <p:blipFill rotWithShape="1">
            <a:blip r:embed="rId2">
              <a:alphaModFix/>
            </a:blip>
            <a:srcRect b="0" l="0" r="0" t="0"/>
            <a:stretch/>
          </p:blipFill>
          <p:spPr>
            <a:xfrm>
              <a:off x="19050" y="-285575"/>
              <a:ext cx="3081225" cy="3081225"/>
            </a:xfrm>
            <a:prstGeom prst="rect">
              <a:avLst/>
            </a:prstGeom>
            <a:noFill/>
            <a:ln>
              <a:noFill/>
            </a:ln>
          </p:spPr>
        </p:pic>
        <p:pic>
          <p:nvPicPr>
            <p:cNvPr id="26" name="Google Shape;26;g10982b6d91f_0_297"/>
            <p:cNvPicPr preferRelativeResize="0"/>
            <p:nvPr/>
          </p:nvPicPr>
          <p:blipFill rotWithShape="1">
            <a:blip r:embed="rId2">
              <a:alphaModFix/>
            </a:blip>
            <a:srcRect b="0" l="0" r="0" t="0"/>
            <a:stretch/>
          </p:blipFill>
          <p:spPr>
            <a:xfrm>
              <a:off x="3077450" y="-285575"/>
              <a:ext cx="3081124" cy="3081225"/>
            </a:xfrm>
            <a:prstGeom prst="rect">
              <a:avLst/>
            </a:prstGeom>
            <a:noFill/>
            <a:ln>
              <a:noFill/>
            </a:ln>
          </p:spPr>
        </p:pic>
        <p:pic>
          <p:nvPicPr>
            <p:cNvPr id="27" name="Google Shape;27;g10982b6d91f_0_297"/>
            <p:cNvPicPr preferRelativeResize="0"/>
            <p:nvPr/>
          </p:nvPicPr>
          <p:blipFill rotWithShape="1">
            <a:blip r:embed="rId2">
              <a:alphaModFix/>
            </a:blip>
            <a:srcRect b="0" l="0" r="1215" t="0"/>
            <a:stretch/>
          </p:blipFill>
          <p:spPr>
            <a:xfrm>
              <a:off x="6112875" y="-285575"/>
              <a:ext cx="3043650" cy="30812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69"/>
          <p:cNvPicPr preferRelativeResize="0"/>
          <p:nvPr/>
        </p:nvPicPr>
        <p:blipFill rotWithShape="1">
          <a:blip r:embed="rId2">
            <a:alphaModFix/>
          </a:blip>
          <a:srcRect b="0" l="21488" r="14193" t="0"/>
          <a:stretch/>
        </p:blipFill>
        <p:spPr>
          <a:xfrm rot="2841896">
            <a:off x="7733590" y="-760115"/>
            <a:ext cx="1685595" cy="26207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35" name="Google Shape;3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70"/>
          <p:cNvPicPr preferRelativeResize="0"/>
          <p:nvPr/>
        </p:nvPicPr>
        <p:blipFill rotWithShape="1">
          <a:blip r:embed="rId2">
            <a:alphaModFix/>
          </a:blip>
          <a:srcRect b="0" l="21488" r="14193" t="0"/>
          <a:stretch/>
        </p:blipFill>
        <p:spPr>
          <a:xfrm rot="2841896">
            <a:off x="7733590" y="-760115"/>
            <a:ext cx="1685595" cy="262072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 name="Shape 37"/>
        <p:cNvGrpSpPr/>
        <p:nvPr/>
      </p:nvGrpSpPr>
      <p:grpSpPr>
        <a:xfrm>
          <a:off x="0" y="0"/>
          <a:ext cx="0" cy="0"/>
          <a:chOff x="0" y="0"/>
          <a:chExt cx="0" cy="0"/>
        </a:xfrm>
      </p:grpSpPr>
      <p:sp>
        <p:nvSpPr>
          <p:cNvPr id="38" name="Google Shape;38;p71"/>
          <p:cNvSpPr/>
          <p:nvPr/>
        </p:nvSpPr>
        <p:spPr>
          <a:xfrm>
            <a:off x="5736900" y="0"/>
            <a:ext cx="34071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1"/>
          <p:cNvSpPr txBox="1"/>
          <p:nvPr>
            <p:ph type="title"/>
          </p:nvPr>
        </p:nvSpPr>
        <p:spPr>
          <a:xfrm>
            <a:off x="238000" y="2150850"/>
            <a:ext cx="4905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 name="Google Shape;40;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41" name="Google Shape;41;p71"/>
          <p:cNvGrpSpPr/>
          <p:nvPr/>
        </p:nvGrpSpPr>
        <p:grpSpPr>
          <a:xfrm rot="5400000">
            <a:off x="3084300" y="1038350"/>
            <a:ext cx="5140176" cy="3081225"/>
            <a:chOff x="3341673" y="-285586"/>
            <a:chExt cx="5140176" cy="3081225"/>
          </a:xfrm>
        </p:grpSpPr>
        <p:pic>
          <p:nvPicPr>
            <p:cNvPr id="42" name="Google Shape;42;p71"/>
            <p:cNvPicPr preferRelativeResize="0"/>
            <p:nvPr/>
          </p:nvPicPr>
          <p:blipFill rotWithShape="1">
            <a:blip r:embed="rId2">
              <a:alphaModFix/>
            </a:blip>
            <a:srcRect b="0" l="8575" r="0" t="0"/>
            <a:stretch/>
          </p:blipFill>
          <p:spPr>
            <a:xfrm>
              <a:off x="3341673" y="-285586"/>
              <a:ext cx="2816900" cy="3081225"/>
            </a:xfrm>
            <a:prstGeom prst="rect">
              <a:avLst/>
            </a:prstGeom>
            <a:noFill/>
            <a:ln>
              <a:noFill/>
            </a:ln>
          </p:spPr>
        </p:pic>
        <p:pic>
          <p:nvPicPr>
            <p:cNvPr id="43" name="Google Shape;43;p71"/>
            <p:cNvPicPr preferRelativeResize="0"/>
            <p:nvPr/>
          </p:nvPicPr>
          <p:blipFill rotWithShape="1">
            <a:blip r:embed="rId2">
              <a:alphaModFix/>
            </a:blip>
            <a:srcRect b="0" l="0" r="23111" t="0"/>
            <a:stretch/>
          </p:blipFill>
          <p:spPr>
            <a:xfrm>
              <a:off x="6112874" y="-285586"/>
              <a:ext cx="2368975" cy="30812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4" name="Shape 44"/>
        <p:cNvGrpSpPr/>
        <p:nvPr/>
      </p:nvGrpSpPr>
      <p:grpSpPr>
        <a:xfrm>
          <a:off x="0" y="0"/>
          <a:ext cx="0" cy="0"/>
          <a:chOff x="0" y="0"/>
          <a:chExt cx="0" cy="0"/>
        </a:xfrm>
      </p:grpSpPr>
      <p:sp>
        <p:nvSpPr>
          <p:cNvPr id="45" name="Google Shape;45;p7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2"/>
          <p:cNvSpPr txBox="1"/>
          <p:nvPr>
            <p:ph type="title"/>
          </p:nvPr>
        </p:nvSpPr>
        <p:spPr>
          <a:xfrm>
            <a:off x="265500" y="937650"/>
            <a:ext cx="4045200" cy="3268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72"/>
          <p:cNvSpPr txBox="1"/>
          <p:nvPr>
            <p:ph idx="1"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48" name="Google Shape;4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3"/>
          <p:cNvSpPr txBox="1"/>
          <p:nvPr>
            <p:ph type="title"/>
          </p:nvPr>
        </p:nvSpPr>
        <p:spPr>
          <a:xfrm>
            <a:off x="265500" y="1233175"/>
            <a:ext cx="36318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73"/>
          <p:cNvSpPr txBox="1"/>
          <p:nvPr>
            <p:ph idx="1" type="subTitle"/>
          </p:nvPr>
        </p:nvSpPr>
        <p:spPr>
          <a:xfrm>
            <a:off x="265500" y="2803075"/>
            <a:ext cx="36318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7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54" name="Google Shape;5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73"/>
          <p:cNvPicPr preferRelativeResize="0"/>
          <p:nvPr/>
        </p:nvPicPr>
        <p:blipFill rotWithShape="1">
          <a:blip r:embed="rId2">
            <a:alphaModFix/>
          </a:blip>
          <a:srcRect b="35665" l="0" r="0" t="34772"/>
          <a:stretch/>
        </p:blipFill>
        <p:spPr>
          <a:xfrm rot="5400000">
            <a:off x="1929225" y="1968075"/>
            <a:ext cx="5143500" cy="12073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56" name="Shape 56"/>
        <p:cNvGrpSpPr/>
        <p:nvPr/>
      </p:nvGrpSpPr>
      <p:grpSpPr>
        <a:xfrm>
          <a:off x="0" y="0"/>
          <a:ext cx="0" cy="0"/>
          <a:chOff x="0" y="0"/>
          <a:chExt cx="0" cy="0"/>
        </a:xfrm>
      </p:grpSpPr>
      <p:sp>
        <p:nvSpPr>
          <p:cNvPr id="57" name="Google Shape;57;g10982b6d91f_0_4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10982b6d91f_0_458"/>
          <p:cNvSpPr txBox="1"/>
          <p:nvPr>
            <p:ph type="title"/>
          </p:nvPr>
        </p:nvSpPr>
        <p:spPr>
          <a:xfrm>
            <a:off x="265500" y="-125"/>
            <a:ext cx="3631800" cy="51435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59" name="Google Shape;59;g10982b6d91f_0_458"/>
          <p:cNvSpPr txBox="1"/>
          <p:nvPr>
            <p:ph idx="1"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30200" lvl="0" marL="457200" rtl="0" algn="l">
              <a:lnSpc>
                <a:spcPct val="115000"/>
              </a:lnSpc>
              <a:spcBef>
                <a:spcPts val="0"/>
              </a:spcBef>
              <a:spcAft>
                <a:spcPts val="0"/>
              </a:spcAft>
              <a:buSzPts val="16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60" name="Google Shape;60;g10982b6d91f_0_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g10982b6d91f_0_458"/>
          <p:cNvPicPr preferRelativeResize="0"/>
          <p:nvPr/>
        </p:nvPicPr>
        <p:blipFill rotWithShape="1">
          <a:blip r:embed="rId2">
            <a:alphaModFix/>
          </a:blip>
          <a:srcRect b="35664" l="0" r="0" t="34772"/>
          <a:stretch/>
        </p:blipFill>
        <p:spPr>
          <a:xfrm rot="5400000">
            <a:off x="1929225" y="1968075"/>
            <a:ext cx="5143500" cy="1207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chemeClr val="dk1"/>
              </a:buClr>
              <a:buSzPts val="2800"/>
              <a:buFont typeface="Lato"/>
              <a:buNone/>
              <a:defRPr b="0" i="0" sz="2800" u="none" cap="none" strike="noStrike">
                <a:solidFill>
                  <a:schemeClr val="dk1"/>
                </a:solidFill>
                <a:latin typeface="Lato"/>
                <a:ea typeface="Lato"/>
                <a:cs typeface="Lato"/>
                <a:sym typeface="Lato"/>
              </a:defRPr>
            </a:lvl9pPr>
          </a:lstStyle>
          <a:p/>
        </p:txBody>
      </p:sp>
      <p:sp>
        <p:nvSpPr>
          <p:cNvPr id="7" name="Google Shape;7;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2"/>
              </a:buClr>
              <a:buSzPts val="1600"/>
              <a:buFont typeface="Lato"/>
              <a:buChar char="●"/>
              <a:defRPr b="0" i="0" sz="1600" u="none" cap="none" strike="noStrike">
                <a:solidFill>
                  <a:schemeClr val="dk2"/>
                </a:solidFill>
                <a:latin typeface="Lato"/>
                <a:ea typeface="Lato"/>
                <a:cs typeface="Lato"/>
                <a:sym typeface="Lato"/>
              </a:defRPr>
            </a:lvl1pPr>
            <a:lvl2pPr indent="-304800" lvl="1" marL="9144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2pPr>
            <a:lvl3pPr indent="-304800" lvl="2" marL="13716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3pPr>
            <a:lvl4pPr indent="-304800" lvl="3" marL="18288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4pPr>
            <a:lvl5pPr indent="-304800" lvl="4" marL="22860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5pPr>
            <a:lvl6pPr indent="-304800" lvl="5" marL="27432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6pPr>
            <a:lvl7pPr indent="-304800" lvl="6" marL="32004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7pPr>
            <a:lvl8pPr indent="-304800" lvl="7" marL="36576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8pPr>
            <a:lvl9pPr indent="-304800" lvl="8" marL="4114800" marR="0" rtl="0" algn="l">
              <a:lnSpc>
                <a:spcPct val="115000"/>
              </a:lnSpc>
              <a:spcBef>
                <a:spcPts val="0"/>
              </a:spcBef>
              <a:spcAft>
                <a:spcPts val="0"/>
              </a:spcAft>
              <a:buClr>
                <a:schemeClr val="dk2"/>
              </a:buClr>
              <a:buSzPts val="1200"/>
              <a:buFont typeface="Lato"/>
              <a:buChar char="■"/>
              <a:defRPr b="0" i="0" sz="1200" u="none" cap="none" strike="noStrike">
                <a:solidFill>
                  <a:schemeClr val="dk2"/>
                </a:solidFill>
                <a:latin typeface="Lato"/>
                <a:ea typeface="Lato"/>
                <a:cs typeface="Lato"/>
                <a:sym typeface="Lato"/>
              </a:defRPr>
            </a:lvl9pPr>
          </a:lstStyle>
          <a:p/>
        </p:txBody>
      </p:sp>
      <p:sp>
        <p:nvSpPr>
          <p:cNvPr id="8" name="Google Shape;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3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36.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3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5.xml"/><Relationship Id="rId3" Type="http://schemas.openxmlformats.org/officeDocument/2006/relationships/image" Target="../media/image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4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 Id="rId3" Type="http://schemas.openxmlformats.org/officeDocument/2006/relationships/image" Target="../media/image2.jpg"/><Relationship Id="rId4" Type="http://schemas.openxmlformats.org/officeDocument/2006/relationships/hyperlink" Target="https://www.linkedin.com/in/taylor-baum-b1a4aa105/"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www.linkedin.com/in/taylor-baum-b1a4aa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8.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hyperlink" Target="http://www.youtube.com/watch?v=t96rl1SFHlI" TargetMode="External"/><Relationship Id="rId4"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2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2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2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2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2.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3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33.png"/><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
          <p:cNvSpPr txBox="1"/>
          <p:nvPr>
            <p:ph type="ctrTitle"/>
          </p:nvPr>
        </p:nvSpPr>
        <p:spPr>
          <a:xfrm>
            <a:off x="949950" y="790400"/>
            <a:ext cx="7244100" cy="2052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ts val="990"/>
              <a:buFont typeface="Arial"/>
              <a:buNone/>
            </a:pPr>
            <a:r>
              <a:rPr lang="en" sz="5000"/>
              <a:t>Neuroscience </a:t>
            </a:r>
            <a:endParaRPr sz="5000"/>
          </a:p>
          <a:p>
            <a:pPr indent="0" lvl="0" marL="0" rtl="0" algn="ctr">
              <a:lnSpc>
                <a:spcPct val="100000"/>
              </a:lnSpc>
              <a:spcBef>
                <a:spcPts val="0"/>
              </a:spcBef>
              <a:spcAft>
                <a:spcPts val="0"/>
              </a:spcAft>
              <a:buClr>
                <a:schemeClr val="dk1"/>
              </a:buClr>
              <a:buSzPts val="990"/>
              <a:buFont typeface="Arial"/>
              <a:buNone/>
            </a:pPr>
            <a:r>
              <a:rPr lang="en" sz="5000"/>
              <a:t>Signal Processing </a:t>
            </a:r>
            <a:endParaRPr sz="5000"/>
          </a:p>
          <a:p>
            <a:pPr indent="0" lvl="0" marL="0" rtl="0" algn="ctr">
              <a:spcBef>
                <a:spcPts val="0"/>
              </a:spcBef>
              <a:spcAft>
                <a:spcPts val="0"/>
              </a:spcAft>
              <a:buClr>
                <a:schemeClr val="dk1"/>
              </a:buClr>
              <a:buSzPct val="100000"/>
              <a:buFont typeface="Arial"/>
              <a:buNone/>
            </a:pPr>
            <a:r>
              <a:rPr lang="en" sz="2800">
                <a:solidFill>
                  <a:schemeClr val="accent5"/>
                </a:solidFill>
              </a:rPr>
              <a:t>Quantitative Methods Workshop 2022</a:t>
            </a:r>
            <a:endParaRPr sz="5000"/>
          </a:p>
        </p:txBody>
      </p:sp>
      <p:sp>
        <p:nvSpPr>
          <p:cNvPr id="99" name="Google Shape;99;p1"/>
          <p:cNvSpPr txBox="1"/>
          <p:nvPr>
            <p:ph idx="1" type="subTitle"/>
          </p:nvPr>
        </p:nvSpPr>
        <p:spPr>
          <a:xfrm>
            <a:off x="1877550" y="2843000"/>
            <a:ext cx="53889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solidFill>
                  <a:schemeClr val="accent2"/>
                </a:solidFill>
              </a:rPr>
              <a:t>Taylor Baum</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the brain,  we have neurons that are oriented in all different directions, and they </a:t>
            </a:r>
            <a:r>
              <a:rPr b="1" lang="en">
                <a:solidFill>
                  <a:schemeClr val="accent4"/>
                </a:solidFill>
              </a:rPr>
              <a:t>transfer information</a:t>
            </a:r>
            <a:r>
              <a:rPr b="1" lang="en"/>
              <a:t> </a:t>
            </a:r>
            <a:r>
              <a:rPr lang="en"/>
              <a:t>between one another through </a:t>
            </a:r>
            <a:r>
              <a:rPr b="1" lang="en">
                <a:solidFill>
                  <a:schemeClr val="accent2"/>
                </a:solidFill>
              </a:rPr>
              <a:t>electrical signals</a:t>
            </a:r>
            <a:r>
              <a:rPr lang="en"/>
              <a:t>.</a:t>
            </a:r>
            <a:endParaRPr/>
          </a:p>
        </p:txBody>
      </p:sp>
      <p:pic>
        <p:nvPicPr>
          <p:cNvPr descr="The dark neuron problem. Or: Mind reading at 90% accuracy | by Mark  Humphries | The Spike | Medium" id="152" name="Google Shape;152;p5"/>
          <p:cNvPicPr preferRelativeResize="0"/>
          <p:nvPr/>
        </p:nvPicPr>
        <p:blipFill rotWithShape="1">
          <a:blip r:embed="rId3">
            <a:alphaModFix/>
          </a:blip>
          <a:srcRect b="0" l="0" r="0" t="0"/>
          <a:stretch/>
        </p:blipFill>
        <p:spPr>
          <a:xfrm>
            <a:off x="2591263" y="1580797"/>
            <a:ext cx="3961476" cy="31412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10982b6d91f_0_6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thing you may have noticed in the frequency domain of our signal is that </a:t>
            </a:r>
            <a:r>
              <a:rPr b="1" lang="en">
                <a:solidFill>
                  <a:schemeClr val="accent3"/>
                </a:solidFill>
              </a:rPr>
              <a:t>it isn’t centered around zero.</a:t>
            </a:r>
            <a:endParaRPr b="1">
              <a:solidFill>
                <a:schemeClr val="accent3"/>
              </a:solidFill>
            </a:endParaRPr>
          </a:p>
        </p:txBody>
      </p:sp>
      <p:pic>
        <p:nvPicPr>
          <p:cNvPr id="1153" name="Google Shape;1153;g10982b6d91f_0_687"/>
          <p:cNvPicPr preferRelativeResize="0"/>
          <p:nvPr/>
        </p:nvPicPr>
        <p:blipFill>
          <a:blip r:embed="rId3">
            <a:alphaModFix/>
          </a:blip>
          <a:stretch>
            <a:fillRect/>
          </a:stretch>
        </p:blipFill>
        <p:spPr>
          <a:xfrm>
            <a:off x="152400" y="1375150"/>
            <a:ext cx="8839201" cy="34063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10982b6d91f_0_6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isn’t helpful to us understanding the signal, so we want to</a:t>
            </a:r>
            <a:r>
              <a:rPr b="1" lang="en">
                <a:solidFill>
                  <a:schemeClr val="accent3"/>
                </a:solidFill>
              </a:rPr>
              <a:t> “fix this.”</a:t>
            </a:r>
            <a:endParaRPr b="1">
              <a:solidFill>
                <a:schemeClr val="accent3"/>
              </a:solidFill>
            </a:endParaRPr>
          </a:p>
        </p:txBody>
      </p:sp>
      <p:pic>
        <p:nvPicPr>
          <p:cNvPr id="1159" name="Google Shape;1159;g10982b6d91f_0_692"/>
          <p:cNvPicPr preferRelativeResize="0"/>
          <p:nvPr/>
        </p:nvPicPr>
        <p:blipFill>
          <a:blip r:embed="rId3">
            <a:alphaModFix/>
          </a:blip>
          <a:stretch>
            <a:fillRect/>
          </a:stretch>
        </p:blipFill>
        <p:spPr>
          <a:xfrm>
            <a:off x="152400" y="1375150"/>
            <a:ext cx="8839201" cy="340632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g10982b6d91f_0_6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signal processing land, </a:t>
            </a:r>
            <a:r>
              <a:rPr b="1" lang="en">
                <a:solidFill>
                  <a:schemeClr val="accent4"/>
                </a:solidFill>
              </a:rPr>
              <a:t>“fixing this”</a:t>
            </a:r>
            <a:r>
              <a:rPr lang="en"/>
              <a:t> means to extract better information from the signal outside of stuff we don’t want.</a:t>
            </a:r>
            <a:endParaRPr/>
          </a:p>
        </p:txBody>
      </p:sp>
      <p:pic>
        <p:nvPicPr>
          <p:cNvPr id="1165" name="Google Shape;1165;g10982b6d91f_0_697"/>
          <p:cNvPicPr preferRelativeResize="0"/>
          <p:nvPr/>
        </p:nvPicPr>
        <p:blipFill>
          <a:blip r:embed="rId3">
            <a:alphaModFix/>
          </a:blip>
          <a:stretch>
            <a:fillRect/>
          </a:stretch>
        </p:blipFill>
        <p:spPr>
          <a:xfrm>
            <a:off x="152400" y="1375150"/>
            <a:ext cx="8839201" cy="34063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g10982b6d91f_0_7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we will be using a </a:t>
            </a:r>
            <a:r>
              <a:rPr b="1" lang="en">
                <a:solidFill>
                  <a:schemeClr val="accent5"/>
                </a:solidFill>
              </a:rPr>
              <a:t>filter</a:t>
            </a:r>
            <a:r>
              <a:rPr lang="en"/>
              <a:t> to get rid of the fact that the signal is shifted upwards.</a:t>
            </a:r>
            <a:endParaRPr/>
          </a:p>
        </p:txBody>
      </p:sp>
      <p:pic>
        <p:nvPicPr>
          <p:cNvPr id="1171" name="Google Shape;1171;g10982b6d91f_0_702"/>
          <p:cNvPicPr preferRelativeResize="0"/>
          <p:nvPr/>
        </p:nvPicPr>
        <p:blipFill>
          <a:blip r:embed="rId3">
            <a:alphaModFix/>
          </a:blip>
          <a:stretch>
            <a:fillRect/>
          </a:stretch>
        </p:blipFill>
        <p:spPr>
          <a:xfrm>
            <a:off x="152400" y="1375150"/>
            <a:ext cx="8839201" cy="34063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10982b6d91f_0_7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The “shifting up” part of the signal doesn’t oscillate much at all. If so, what frequency do you think it represents?</a:t>
            </a:r>
            <a:endParaRPr b="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10982b6d91f_0_715"/>
          <p:cNvSpPr txBox="1"/>
          <p:nvPr>
            <p:ph type="title"/>
          </p:nvPr>
        </p:nvSpPr>
        <p:spPr>
          <a:xfrm>
            <a:off x="265500" y="1233175"/>
            <a:ext cx="36318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It represents a really low frequency, 0!</a:t>
            </a:r>
            <a:endParaRPr/>
          </a:p>
        </p:txBody>
      </p:sp>
      <p:sp>
        <p:nvSpPr>
          <p:cNvPr id="1182" name="Google Shape;1182;g10982b6d91f_0_715"/>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It is a component which doesn’t oscillate so it’s a sine wave with a frequency of 0.</a:t>
            </a:r>
            <a:endParaRPr/>
          </a:p>
        </p:txBody>
      </p:sp>
      <p:pic>
        <p:nvPicPr>
          <p:cNvPr descr="Two sine waves with and without DC offset" id="1183" name="Google Shape;1183;g10982b6d91f_0_715"/>
          <p:cNvPicPr preferRelativeResize="0"/>
          <p:nvPr/>
        </p:nvPicPr>
        <p:blipFill>
          <a:blip r:embed="rId3">
            <a:alphaModFix/>
          </a:blip>
          <a:stretch>
            <a:fillRect/>
          </a:stretch>
        </p:blipFill>
        <p:spPr>
          <a:xfrm>
            <a:off x="5556100" y="1747825"/>
            <a:ext cx="2857500" cy="16478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0982b6d91f_0_7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in order to get rid of frequencies that we don’t like, we will use something called a </a:t>
            </a:r>
            <a:r>
              <a:rPr b="1" lang="en">
                <a:solidFill>
                  <a:schemeClr val="accent2"/>
                </a:solidFill>
              </a:rPr>
              <a:t>filter</a:t>
            </a:r>
            <a:r>
              <a:rPr lang="en"/>
              <a:t>.</a:t>
            </a:r>
            <a:endParaRPr/>
          </a:p>
        </p:txBody>
      </p:sp>
      <p:pic>
        <p:nvPicPr>
          <p:cNvPr descr="What Is a Low Pass Filter? A Tutorial on the Basics of Passive RC Filters -  Technical Articles" id="1189" name="Google Shape;1189;g10982b6d91f_0_723"/>
          <p:cNvPicPr preferRelativeResize="0"/>
          <p:nvPr/>
        </p:nvPicPr>
        <p:blipFill>
          <a:blip r:embed="rId3">
            <a:alphaModFix/>
          </a:blip>
          <a:stretch>
            <a:fillRect/>
          </a:stretch>
        </p:blipFill>
        <p:spPr>
          <a:xfrm>
            <a:off x="2428875" y="1435125"/>
            <a:ext cx="4286250" cy="321468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g10982b6d91f_0_7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filters picture down here are in the </a:t>
            </a:r>
            <a:r>
              <a:rPr b="1" lang="en">
                <a:solidFill>
                  <a:schemeClr val="accent4"/>
                </a:solidFill>
              </a:rPr>
              <a:t>frequency domain</a:t>
            </a:r>
            <a:r>
              <a:rPr b="1" lang="en"/>
              <a:t>. </a:t>
            </a:r>
            <a:endParaRPr b="1"/>
          </a:p>
        </p:txBody>
      </p:sp>
      <p:pic>
        <p:nvPicPr>
          <p:cNvPr descr="What Is a Low Pass Filter? A Tutorial on the Basics of Passive RC Filters -  Technical Articles" id="1195" name="Google Shape;1195;g10982b6d91f_0_730"/>
          <p:cNvPicPr preferRelativeResize="0"/>
          <p:nvPr/>
        </p:nvPicPr>
        <p:blipFill>
          <a:blip r:embed="rId3">
            <a:alphaModFix/>
          </a:blip>
          <a:stretch>
            <a:fillRect/>
          </a:stretch>
        </p:blipFill>
        <p:spPr>
          <a:xfrm>
            <a:off x="2428875" y="1435125"/>
            <a:ext cx="4286250" cy="321468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10982b6d91f_0_7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use a filter, you basically take the frequency domain of the signal and </a:t>
            </a:r>
            <a:r>
              <a:rPr b="1" lang="en">
                <a:solidFill>
                  <a:schemeClr val="accent4"/>
                </a:solidFill>
              </a:rPr>
              <a:t>multiply</a:t>
            </a:r>
            <a:r>
              <a:rPr lang="en"/>
              <a:t> it by the frequency domain of the filter.</a:t>
            </a:r>
            <a:endParaRPr/>
          </a:p>
        </p:txBody>
      </p:sp>
      <p:pic>
        <p:nvPicPr>
          <p:cNvPr descr="What Is a Low Pass Filter? A Tutorial on the Basics of Passive RC Filters -  Technical Articles" id="1201" name="Google Shape;1201;g10982b6d91f_0_735"/>
          <p:cNvPicPr preferRelativeResize="0"/>
          <p:nvPr/>
        </p:nvPicPr>
        <p:blipFill>
          <a:blip r:embed="rId3">
            <a:alphaModFix/>
          </a:blip>
          <a:stretch>
            <a:fillRect/>
          </a:stretch>
        </p:blipFill>
        <p:spPr>
          <a:xfrm>
            <a:off x="2428875" y="1435125"/>
            <a:ext cx="4286250" cy="321468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10982b6d91f_0_7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the</a:t>
            </a:r>
            <a:r>
              <a:rPr b="1" lang="en">
                <a:solidFill>
                  <a:schemeClr val="accent4"/>
                </a:solidFill>
              </a:rPr>
              <a:t> low pass filter</a:t>
            </a:r>
            <a:r>
              <a:rPr lang="en"/>
              <a:t>, for instance, will </a:t>
            </a:r>
            <a:r>
              <a:rPr b="1" lang="en">
                <a:solidFill>
                  <a:schemeClr val="accent4"/>
                </a:solidFill>
              </a:rPr>
              <a:t>zero all of the higher frequency </a:t>
            </a:r>
            <a:endParaRPr b="1">
              <a:solidFill>
                <a:schemeClr val="accent4"/>
              </a:solidFill>
            </a:endParaRPr>
          </a:p>
          <a:p>
            <a:pPr indent="0" lvl="0" marL="0" rtl="0" algn="l">
              <a:spcBef>
                <a:spcPts val="0"/>
              </a:spcBef>
              <a:spcAft>
                <a:spcPts val="0"/>
              </a:spcAft>
              <a:buNone/>
            </a:pPr>
            <a:r>
              <a:rPr b="1" lang="en">
                <a:solidFill>
                  <a:schemeClr val="accent4"/>
                </a:solidFill>
              </a:rPr>
              <a:t>components</a:t>
            </a:r>
            <a:r>
              <a:rPr lang="en"/>
              <a:t>.</a:t>
            </a:r>
            <a:endParaRPr/>
          </a:p>
        </p:txBody>
      </p:sp>
      <p:pic>
        <p:nvPicPr>
          <p:cNvPr descr="What Is a Low Pass Filter? A Tutorial on the Basics of Passive RC Filters -  Technical Articles" id="1207" name="Google Shape;1207;g10982b6d91f_0_749"/>
          <p:cNvPicPr preferRelativeResize="0"/>
          <p:nvPr/>
        </p:nvPicPr>
        <p:blipFill>
          <a:blip r:embed="rId3">
            <a:alphaModFix/>
          </a:blip>
          <a:stretch>
            <a:fillRect/>
          </a:stretch>
        </p:blipFill>
        <p:spPr>
          <a:xfrm>
            <a:off x="2428875" y="1435125"/>
            <a:ext cx="4286250" cy="32146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0982b6d91f_0_18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t>Today, we will be exploring brain signals collected through </a:t>
            </a:r>
            <a:r>
              <a:rPr b="1" lang="en" sz="3500">
                <a:solidFill>
                  <a:schemeClr val="accent5"/>
                </a:solidFill>
              </a:rPr>
              <a:t>electroencephalography (EEG)</a:t>
            </a:r>
            <a:r>
              <a:rPr lang="en" sz="3500"/>
              <a:t>.</a:t>
            </a:r>
            <a:endParaRPr sz="35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g10982b6d91f_0_7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b="1" lang="en">
                <a:solidFill>
                  <a:schemeClr val="accent2"/>
                </a:solidFill>
              </a:rPr>
              <a:t>high pass filter</a:t>
            </a:r>
            <a:r>
              <a:rPr lang="en"/>
              <a:t> </a:t>
            </a:r>
            <a:r>
              <a:rPr lang="en"/>
              <a:t>will </a:t>
            </a:r>
            <a:r>
              <a:rPr b="1" lang="en">
                <a:solidFill>
                  <a:schemeClr val="accent2"/>
                </a:solidFill>
              </a:rPr>
              <a:t>zero all of the lower  frequency components</a:t>
            </a:r>
            <a:r>
              <a:rPr lang="en"/>
              <a:t>.</a:t>
            </a:r>
            <a:endParaRPr/>
          </a:p>
        </p:txBody>
      </p:sp>
      <p:pic>
        <p:nvPicPr>
          <p:cNvPr descr="What Is a Low Pass Filter? A Tutorial on the Basics of Passive RC Filters -  Technical Articles" id="1213" name="Google Shape;1213;g10982b6d91f_0_754"/>
          <p:cNvPicPr preferRelativeResize="0"/>
          <p:nvPr/>
        </p:nvPicPr>
        <p:blipFill>
          <a:blip r:embed="rId3">
            <a:alphaModFix/>
          </a:blip>
          <a:stretch>
            <a:fillRect/>
          </a:stretch>
        </p:blipFill>
        <p:spPr>
          <a:xfrm>
            <a:off x="2428875" y="1435125"/>
            <a:ext cx="4286250" cy="321468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10982b6d91f_0_70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Build a bandpass filter to remove the DC component of the signal (the part that shifts the signal up).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g10982b6d91f_0_7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 a bandpass filter to remove the DC component of the signal (the part that shifts the signal up).</a:t>
            </a:r>
            <a:endParaRPr/>
          </a:p>
        </p:txBody>
      </p:sp>
      <p:pic>
        <p:nvPicPr>
          <p:cNvPr id="1224" name="Google Shape;1224;g10982b6d91f_0_759"/>
          <p:cNvPicPr preferRelativeResize="0"/>
          <p:nvPr/>
        </p:nvPicPr>
        <p:blipFill>
          <a:blip r:embed="rId3">
            <a:alphaModFix/>
          </a:blip>
          <a:stretch>
            <a:fillRect/>
          </a:stretch>
        </p:blipFill>
        <p:spPr>
          <a:xfrm>
            <a:off x="152400" y="1284250"/>
            <a:ext cx="8839201" cy="34063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10982b6d91f_0_7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is the result of </a:t>
            </a:r>
            <a:r>
              <a:rPr b="1" lang="en">
                <a:solidFill>
                  <a:schemeClr val="accent2"/>
                </a:solidFill>
              </a:rPr>
              <a:t>multiplying the filter with our original signal</a:t>
            </a:r>
            <a:r>
              <a:rPr lang="en"/>
              <a:t>.</a:t>
            </a:r>
            <a:endParaRPr/>
          </a:p>
        </p:txBody>
      </p:sp>
      <p:pic>
        <p:nvPicPr>
          <p:cNvPr id="1230" name="Google Shape;1230;g10982b6d91f_0_765"/>
          <p:cNvPicPr preferRelativeResize="0"/>
          <p:nvPr/>
        </p:nvPicPr>
        <p:blipFill>
          <a:blip r:embed="rId3">
            <a:alphaModFix/>
          </a:blip>
          <a:stretch>
            <a:fillRect/>
          </a:stretch>
        </p:blipFill>
        <p:spPr>
          <a:xfrm>
            <a:off x="152400" y="1304775"/>
            <a:ext cx="8839201" cy="34063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g10982b6d91f_0_77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Given the paper that we have read, why would filters be helpful?</a:t>
            </a:r>
            <a:endParaRPr b="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10982b6d91f_0_775"/>
          <p:cNvSpPr txBox="1"/>
          <p:nvPr>
            <p:ph type="title"/>
          </p:nvPr>
        </p:nvSpPr>
        <p:spPr>
          <a:xfrm>
            <a:off x="265500" y="-125"/>
            <a:ext cx="36318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We will want to isolate different frequencies in the signal. SSVEPs are frequencies present in an EEG signal.</a:t>
            </a:r>
            <a:endParaRPr sz="2500"/>
          </a:p>
        </p:txBody>
      </p:sp>
      <p:pic>
        <p:nvPicPr>
          <p:cNvPr id="1241" name="Google Shape;1241;g10982b6d91f_0_775"/>
          <p:cNvPicPr preferRelativeResize="0"/>
          <p:nvPr/>
        </p:nvPicPr>
        <p:blipFill>
          <a:blip r:embed="rId3">
            <a:alphaModFix/>
          </a:blip>
          <a:stretch>
            <a:fillRect/>
          </a:stretch>
        </p:blipFill>
        <p:spPr>
          <a:xfrm>
            <a:off x="5103500" y="738059"/>
            <a:ext cx="3837000" cy="366737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g10982b6d91f_0_78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Build a bandpass filter to isolate some frequency band.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6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SzPts val="5000"/>
              <a:buNone/>
            </a:pPr>
            <a:r>
              <a:rPr lang="en" sz="3000"/>
              <a:t>Let’s Build Figure 4 From </a:t>
            </a:r>
            <a:endParaRPr sz="3000"/>
          </a:p>
          <a:p>
            <a:pPr indent="0" lvl="0" marL="0" marR="0" rtl="0" algn="ctr">
              <a:lnSpc>
                <a:spcPct val="100000"/>
              </a:lnSpc>
              <a:spcBef>
                <a:spcPts val="0"/>
              </a:spcBef>
              <a:spcAft>
                <a:spcPts val="0"/>
              </a:spcAft>
              <a:buSzPts val="5000"/>
              <a:buNone/>
            </a:pPr>
            <a:r>
              <a:rPr lang="en" sz="3000"/>
              <a:t>An Open Dataset for Wearable SSVEP-Based Brain-Computer Interfaces</a:t>
            </a:r>
            <a:endParaRPr sz="3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10982b6d91f_0_78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Google Colaboratory:</a:t>
            </a:r>
            <a:endParaRPr/>
          </a:p>
          <a:p>
            <a:pPr indent="0" lvl="0" marL="0" rtl="0" algn="l">
              <a:spcBef>
                <a:spcPts val="0"/>
              </a:spcBef>
              <a:spcAft>
                <a:spcPts val="0"/>
              </a:spcAft>
              <a:buNone/>
            </a:pPr>
            <a:r>
              <a:rPr b="0" lang="en"/>
              <a:t>Average the Oz Electrode Data and Plot the Time Domain.</a:t>
            </a:r>
            <a:endParaRPr b="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10982b6d91f_0_79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Average the Oz Electrode Data and Plot the Time Domain.</a:t>
            </a:r>
            <a:endParaRPr/>
          </a:p>
        </p:txBody>
      </p:sp>
      <p:pic>
        <p:nvPicPr>
          <p:cNvPr id="1262" name="Google Shape;1262;g10982b6d91f_0_798"/>
          <p:cNvPicPr preferRelativeResize="0"/>
          <p:nvPr/>
        </p:nvPicPr>
        <p:blipFill>
          <a:blip r:embed="rId3">
            <a:alphaModFix/>
          </a:blip>
          <a:stretch>
            <a:fillRect/>
          </a:stretch>
        </p:blipFill>
        <p:spPr>
          <a:xfrm>
            <a:off x="152400" y="1477675"/>
            <a:ext cx="8839202" cy="32967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Electroencephalography (EEG)</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10982b6d91f_0_79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Bandpass the Signal to Isolate 7.25 Hz to 90 Hz the Plot the Time Domain.</a:t>
            </a:r>
            <a:endParaRPr b="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g10982b6d91f_0_80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Bandpass the Signal to Isolate 7.25 Hz to 90 Hz the Plot the Time Domain.</a:t>
            </a:r>
            <a:endParaRPr/>
          </a:p>
        </p:txBody>
      </p:sp>
      <p:pic>
        <p:nvPicPr>
          <p:cNvPr id="1273" name="Google Shape;1273;g10982b6d91f_0_802"/>
          <p:cNvPicPr preferRelativeResize="0"/>
          <p:nvPr/>
        </p:nvPicPr>
        <p:blipFill>
          <a:blip r:embed="rId3">
            <a:alphaModFix/>
          </a:blip>
          <a:stretch>
            <a:fillRect/>
          </a:stretch>
        </p:blipFill>
        <p:spPr>
          <a:xfrm>
            <a:off x="0" y="1308633"/>
            <a:ext cx="9144001" cy="341038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g10982b6d91f_0_79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Bandpass the Signal to Extract 11.25 Hz and Plot the Time Domain.</a:t>
            </a:r>
            <a:endParaRPr b="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g10982b6d91f_0_8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Bandpass the Signal to Extract 11.25 Hz and Plot the Time Domain.</a:t>
            </a:r>
            <a:endParaRPr/>
          </a:p>
        </p:txBody>
      </p:sp>
      <p:pic>
        <p:nvPicPr>
          <p:cNvPr id="1284" name="Google Shape;1284;g10982b6d91f_0_806"/>
          <p:cNvPicPr preferRelativeResize="0"/>
          <p:nvPr/>
        </p:nvPicPr>
        <p:blipFill>
          <a:blip r:embed="rId3">
            <a:alphaModFix/>
          </a:blip>
          <a:stretch>
            <a:fillRect/>
          </a:stretch>
        </p:blipFill>
        <p:spPr>
          <a:xfrm>
            <a:off x="0" y="1206133"/>
            <a:ext cx="9144001" cy="341038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g10982b6d91f_0_8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Bandpass the Signal to Extract a different Band and Plot the Time Domain.</a:t>
            </a:r>
            <a:endParaRPr b="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g10982b6d91f_0_8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Bandpass the Signal to Extract 11.25 Hz and Plot the Time Domain.</a:t>
            </a:r>
            <a:endParaRPr/>
          </a:p>
        </p:txBody>
      </p:sp>
      <p:pic>
        <p:nvPicPr>
          <p:cNvPr id="1295" name="Google Shape;1295;g10982b6d91f_0_820"/>
          <p:cNvPicPr preferRelativeResize="0"/>
          <p:nvPr/>
        </p:nvPicPr>
        <p:blipFill>
          <a:blip r:embed="rId3">
            <a:alphaModFix/>
          </a:blip>
          <a:stretch>
            <a:fillRect/>
          </a:stretch>
        </p:blipFill>
        <p:spPr>
          <a:xfrm>
            <a:off x="152400" y="1149625"/>
            <a:ext cx="8839202" cy="329670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g10bbf859efd_14_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3520">
                <a:solidFill>
                  <a:schemeClr val="dk1"/>
                </a:solidFill>
              </a:rPr>
              <a:t>Today, we will be learning about </a:t>
            </a:r>
            <a:r>
              <a:rPr b="1" lang="en" sz="3520">
                <a:solidFill>
                  <a:schemeClr val="accent3"/>
                </a:solidFill>
              </a:rPr>
              <a:t>brain signals</a:t>
            </a:r>
            <a:r>
              <a:rPr lang="en" sz="3520">
                <a:solidFill>
                  <a:schemeClr val="dk1"/>
                </a:solidFill>
              </a:rPr>
              <a:t>, and how you can </a:t>
            </a:r>
            <a:r>
              <a:rPr b="1" lang="en" sz="3520">
                <a:solidFill>
                  <a:schemeClr val="accent2"/>
                </a:solidFill>
              </a:rPr>
              <a:t>extract information </a:t>
            </a:r>
            <a:r>
              <a:rPr lang="en" sz="3520">
                <a:solidFill>
                  <a:schemeClr val="dk1"/>
                </a:solidFill>
              </a:rPr>
              <a:t>from these signals to make decisions. </a:t>
            </a:r>
            <a:endParaRPr sz="352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g10bbf859efd_14_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Summarize</a:t>
            </a:r>
            <a:r>
              <a:rPr lang="en"/>
              <a:t>:</a:t>
            </a:r>
            <a:endParaRPr/>
          </a:p>
          <a:p>
            <a:pPr indent="0" lvl="0" marL="0" rtl="0" algn="l">
              <a:spcBef>
                <a:spcPts val="0"/>
              </a:spcBef>
              <a:spcAft>
                <a:spcPts val="0"/>
              </a:spcAft>
              <a:buNone/>
            </a:pPr>
            <a:r>
              <a:rPr b="0" lang="en"/>
              <a:t>Write down the main takeaways you got from today’s lesson</a:t>
            </a:r>
            <a:r>
              <a:rPr b="0" lang="en"/>
              <a:t>.</a:t>
            </a:r>
            <a:endParaRPr b="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pic>
        <p:nvPicPr>
          <p:cNvPr id="1310" name="Google Shape;1310;g10bbf859efd_14_1"/>
          <p:cNvPicPr preferRelativeResize="0"/>
          <p:nvPr/>
        </p:nvPicPr>
        <p:blipFill rotWithShape="1">
          <a:blip r:embed="rId3">
            <a:alphaModFix/>
          </a:blip>
          <a:srcRect b="5673" l="0" r="0" t="7437"/>
          <a:stretch/>
        </p:blipFill>
        <p:spPr>
          <a:xfrm>
            <a:off x="5289188" y="577625"/>
            <a:ext cx="3442425" cy="3988275"/>
          </a:xfrm>
          <a:prstGeom prst="rect">
            <a:avLst/>
          </a:prstGeom>
          <a:noFill/>
          <a:ln>
            <a:noFill/>
          </a:ln>
        </p:spPr>
      </p:pic>
      <p:sp>
        <p:nvSpPr>
          <p:cNvPr id="1311" name="Google Shape;1311;g10bbf859efd_14_1"/>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480">
                <a:solidFill>
                  <a:schemeClr val="accent2"/>
                </a:solidFill>
              </a:rPr>
              <a:t>Taylor Baum</a:t>
            </a:r>
            <a:endParaRPr b="1" sz="3480">
              <a:solidFill>
                <a:schemeClr val="accent2"/>
              </a:solidFill>
            </a:endParaRPr>
          </a:p>
          <a:p>
            <a:pPr indent="0" lvl="0" marL="0" rtl="0" algn="ctr">
              <a:spcBef>
                <a:spcPts val="0"/>
              </a:spcBef>
              <a:spcAft>
                <a:spcPts val="0"/>
              </a:spcAft>
              <a:buSzPts val="990"/>
              <a:buNone/>
            </a:pPr>
            <a:r>
              <a:t/>
            </a:r>
            <a:endParaRPr sz="2280"/>
          </a:p>
          <a:p>
            <a:pPr indent="0" lvl="0" marL="0" rtl="0" algn="ctr">
              <a:spcBef>
                <a:spcPts val="0"/>
              </a:spcBef>
              <a:spcAft>
                <a:spcPts val="0"/>
              </a:spcAft>
              <a:buSzPts val="990"/>
              <a:buNone/>
            </a:pPr>
            <a:r>
              <a:rPr lang="en" sz="2280"/>
              <a:t>tbaum@mit.edu</a:t>
            </a:r>
            <a:endParaRPr sz="2280"/>
          </a:p>
          <a:p>
            <a:pPr indent="0" lvl="0" marL="0" rtl="0" algn="ctr">
              <a:spcBef>
                <a:spcPts val="0"/>
              </a:spcBef>
              <a:spcAft>
                <a:spcPts val="0"/>
              </a:spcAft>
              <a:buSzPts val="990"/>
              <a:buNone/>
            </a:pPr>
            <a:r>
              <a:rPr lang="en" sz="2280"/>
              <a:t>taylor.e.baum@gmail.com</a:t>
            </a:r>
            <a:endParaRPr sz="2280"/>
          </a:p>
        </p:txBody>
      </p:sp>
      <p:sp>
        <p:nvSpPr>
          <p:cNvPr id="1312" name="Google Shape;1312;g10bbf859efd_14_1"/>
          <p:cNvSpPr txBox="1"/>
          <p:nvPr>
            <p:ph idx="1" type="subTitle"/>
          </p:nvPr>
        </p:nvSpPr>
        <p:spPr>
          <a:xfrm>
            <a:off x="265500" y="2803075"/>
            <a:ext cx="3631800" cy="1235100"/>
          </a:xfrm>
          <a:prstGeom prst="rect">
            <a:avLst/>
          </a:prstGeom>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800" u="sng">
                <a:solidFill>
                  <a:schemeClr val="hlink"/>
                </a:solidFill>
                <a:hlinkClick r:id="rId4"/>
              </a:rPr>
              <a:t>https://www.linkedin.com/in/taylor-baum-b1a4aa105/</a:t>
            </a:r>
            <a:endParaRPr sz="1800"/>
          </a:p>
          <a:p>
            <a:pPr indent="0" lvl="0" marL="0" rtl="0" algn="ctr">
              <a:spcBef>
                <a:spcPts val="0"/>
              </a:spcBef>
              <a:spcAft>
                <a:spcPts val="0"/>
              </a:spcAft>
              <a:buNone/>
            </a:pPr>
            <a:r>
              <a:t/>
            </a:r>
            <a:endParaRPr sz="1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6" name="Shape 1316"/>
        <p:cNvGrpSpPr/>
        <p:nvPr/>
      </p:nvGrpSpPr>
      <p:grpSpPr>
        <a:xfrm>
          <a:off x="0" y="0"/>
          <a:ext cx="0" cy="0"/>
          <a:chOff x="0" y="0"/>
          <a:chExt cx="0" cy="0"/>
        </a:xfrm>
      </p:grpSpPr>
      <p:sp>
        <p:nvSpPr>
          <p:cNvPr id="1317" name="Google Shape;1317;g10bbf859efd_14_20"/>
          <p:cNvSpPr txBox="1"/>
          <p:nvPr>
            <p:ph type="ctrTitle"/>
          </p:nvPr>
        </p:nvSpPr>
        <p:spPr>
          <a:xfrm>
            <a:off x="949950" y="790400"/>
            <a:ext cx="7244100" cy="2052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ts val="990"/>
              <a:buFont typeface="Arial"/>
              <a:buNone/>
            </a:pPr>
            <a:r>
              <a:rPr lang="en" sz="5000"/>
              <a:t>Neuroscience </a:t>
            </a:r>
            <a:endParaRPr sz="5000"/>
          </a:p>
          <a:p>
            <a:pPr indent="0" lvl="0" marL="0" rtl="0" algn="ctr">
              <a:lnSpc>
                <a:spcPct val="100000"/>
              </a:lnSpc>
              <a:spcBef>
                <a:spcPts val="0"/>
              </a:spcBef>
              <a:spcAft>
                <a:spcPts val="0"/>
              </a:spcAft>
              <a:buClr>
                <a:schemeClr val="dk1"/>
              </a:buClr>
              <a:buSzPts val="990"/>
              <a:buFont typeface="Arial"/>
              <a:buNone/>
            </a:pPr>
            <a:r>
              <a:rPr lang="en" sz="5000"/>
              <a:t>Signal Processing </a:t>
            </a:r>
            <a:endParaRPr sz="5000"/>
          </a:p>
          <a:p>
            <a:pPr indent="0" lvl="0" marL="0" rtl="0" algn="ctr">
              <a:spcBef>
                <a:spcPts val="0"/>
              </a:spcBef>
              <a:spcAft>
                <a:spcPts val="0"/>
              </a:spcAft>
              <a:buClr>
                <a:schemeClr val="dk1"/>
              </a:buClr>
              <a:buSzPct val="100000"/>
              <a:buFont typeface="Arial"/>
              <a:buNone/>
            </a:pPr>
            <a:r>
              <a:rPr lang="en" sz="2800">
                <a:solidFill>
                  <a:schemeClr val="accent5"/>
                </a:solidFill>
              </a:rPr>
              <a:t>Quantitative Methods Workshop 2022</a:t>
            </a:r>
            <a:endParaRPr sz="5000"/>
          </a:p>
        </p:txBody>
      </p:sp>
      <p:sp>
        <p:nvSpPr>
          <p:cNvPr id="1318" name="Google Shape;1318;g10bbf859efd_14_20"/>
          <p:cNvSpPr txBox="1"/>
          <p:nvPr>
            <p:ph idx="1" type="subTitle"/>
          </p:nvPr>
        </p:nvSpPr>
        <p:spPr>
          <a:xfrm>
            <a:off x="1877550" y="2843000"/>
            <a:ext cx="53889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solidFill>
                  <a:schemeClr val="accent2"/>
                </a:solidFill>
              </a:rPr>
              <a:t>Taylor Baum</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0982b6d91f_0_3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What does an EEG detect?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65"/>
          <p:cNvSpPr txBox="1"/>
          <p:nvPr>
            <p:ph type="title"/>
          </p:nvPr>
        </p:nvSpPr>
        <p:spPr>
          <a:xfrm>
            <a:off x="265500" y="1233175"/>
            <a:ext cx="3631800" cy="14823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Content Resources Used</a:t>
            </a:r>
            <a:endParaRPr/>
          </a:p>
        </p:txBody>
      </p:sp>
      <p:sp>
        <p:nvSpPr>
          <p:cNvPr id="1324" name="Google Shape;1324;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fontScale="77500" lnSpcReduction="20000"/>
          </a:bodyPr>
          <a:lstStyle/>
          <a:p>
            <a:pPr indent="-307340" lvl="0" marL="457200" rtl="0" algn="l">
              <a:lnSpc>
                <a:spcPct val="115000"/>
              </a:lnSpc>
              <a:spcBef>
                <a:spcPts val="0"/>
              </a:spcBef>
              <a:spcAft>
                <a:spcPts val="0"/>
              </a:spcAft>
              <a:buSzPct val="100000"/>
              <a:buAutoNum type="arabicPeriod"/>
            </a:pPr>
            <a:r>
              <a:rPr lang="en"/>
              <a:t>Buzsáki, György; Anastassiou, Costas A.; Koch, Christof (2012). The origin of extracellular fields and currents — EEG, ECoG, LFP and spikes. Nature Reviews Neuroscience, 13(6), 407–420. doi:10.1038/nrn3241</a:t>
            </a:r>
            <a:endParaRPr/>
          </a:p>
          <a:p>
            <a:pPr indent="-307340" lvl="0" marL="457200" rtl="0" algn="l">
              <a:lnSpc>
                <a:spcPct val="115000"/>
              </a:lnSpc>
              <a:spcBef>
                <a:spcPts val="0"/>
              </a:spcBef>
              <a:spcAft>
                <a:spcPts val="0"/>
              </a:spcAft>
              <a:buSzPct val="100000"/>
              <a:buAutoNum type="arabicPeriod"/>
            </a:pPr>
            <a:r>
              <a:rPr lang="en"/>
              <a:t>https://www.mayoclinic.org/tests-procedures/eeg/about/pac-20393875</a:t>
            </a:r>
            <a:endParaRPr/>
          </a:p>
          <a:p>
            <a:pPr indent="-307340" lvl="0" marL="457200" rtl="0" algn="l">
              <a:lnSpc>
                <a:spcPct val="115000"/>
              </a:lnSpc>
              <a:spcBef>
                <a:spcPts val="0"/>
              </a:spcBef>
              <a:spcAft>
                <a:spcPts val="0"/>
              </a:spcAft>
              <a:buSzPct val="100000"/>
              <a:buAutoNum type="arabicPeriod"/>
            </a:pPr>
            <a:r>
              <a:rPr lang="en"/>
              <a:t>https://battlebornbatteries.com/amps-volts-watts/</a:t>
            </a:r>
            <a:endParaRPr/>
          </a:p>
          <a:p>
            <a:pPr indent="-307340" lvl="0" marL="457200" rtl="0" algn="l">
              <a:lnSpc>
                <a:spcPct val="115000"/>
              </a:lnSpc>
              <a:spcBef>
                <a:spcPts val="0"/>
              </a:spcBef>
              <a:spcAft>
                <a:spcPts val="0"/>
              </a:spcAft>
              <a:buSzPct val="100000"/>
              <a:buAutoNum type="arabicPeriod"/>
            </a:pPr>
            <a:r>
              <a:rPr lang="en"/>
              <a:t>Britton JW, Frey LC, Hopp JLet al., authors; St. Louis EK, Frey LC, editors. Electroencephalography (EEG): An Introductory Text and Atlas of Normal and Abnormal Findings in Adults, Children, and Infants [Internet]. Chicago: American Epilepsy Society; 2016. Available from: https://www.ncbi.nlm.nih.gov/books/NBK390354/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en"/>
              <a:t>Electroencephalography detects </a:t>
            </a:r>
            <a:r>
              <a:rPr b="1" lang="en">
                <a:solidFill>
                  <a:schemeClr val="accent2"/>
                </a:solidFill>
              </a:rPr>
              <a:t>electrical activity</a:t>
            </a:r>
            <a:r>
              <a:rPr lang="en"/>
              <a:t> in the brain.</a:t>
            </a:r>
            <a:endParaRPr/>
          </a:p>
        </p:txBody>
      </p:sp>
      <p:pic>
        <p:nvPicPr>
          <p:cNvPr descr="Black In Neuro 🧠 on Twitter: &amp;quot;EEG electrodes need to be close to the skin  to get the brain&amp;#39;s electrical signal. With normal electrodes on curly &amp;amp;  coarse hair, this can be" id="173" name="Google Shape;173;p3"/>
          <p:cNvPicPr preferRelativeResize="0"/>
          <p:nvPr/>
        </p:nvPicPr>
        <p:blipFill rotWithShape="1">
          <a:blip r:embed="rId3">
            <a:alphaModFix/>
          </a:blip>
          <a:srcRect b="0" l="0" r="0" t="0"/>
          <a:stretch/>
        </p:blipFill>
        <p:spPr>
          <a:xfrm>
            <a:off x="2772125" y="1495000"/>
            <a:ext cx="3599750" cy="320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Let’s try and understand what exactly an electroencephalogram is detecting!</a:t>
            </a:r>
            <a:endParaRPr/>
          </a:p>
        </p:txBody>
      </p:sp>
      <p:pic>
        <p:nvPicPr>
          <p:cNvPr descr="EEG and EOG responses to visual stimuli (a red spot and a... | Download  Scientific Diagram" id="179" name="Google Shape;179;p4"/>
          <p:cNvPicPr preferRelativeResize="0"/>
          <p:nvPr/>
        </p:nvPicPr>
        <p:blipFill rotWithShape="1">
          <a:blip r:embed="rId3">
            <a:alphaModFix/>
          </a:blip>
          <a:srcRect b="0" l="0" r="0" t="0"/>
          <a:stretch/>
        </p:blipFill>
        <p:spPr>
          <a:xfrm>
            <a:off x="1991175" y="1162375"/>
            <a:ext cx="5161651" cy="36198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0982b6d91f_0_1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signals coming out of an EEG are </a:t>
            </a:r>
            <a:r>
              <a:rPr b="1" lang="en">
                <a:solidFill>
                  <a:schemeClr val="accent2"/>
                </a:solidFill>
              </a:rPr>
              <a:t>electrical potentials measured in Volts</a:t>
            </a:r>
            <a:r>
              <a:rPr lang="en"/>
              <a:t>!</a:t>
            </a:r>
            <a:endParaRPr/>
          </a:p>
        </p:txBody>
      </p:sp>
      <p:pic>
        <p:nvPicPr>
          <p:cNvPr descr="EEG and EOG responses to visual stimuli (a red spot and a... | Download  Scientific Diagram" id="185" name="Google Shape;185;g10982b6d91f_0_190"/>
          <p:cNvPicPr preferRelativeResize="0"/>
          <p:nvPr/>
        </p:nvPicPr>
        <p:blipFill rotWithShape="1">
          <a:blip r:embed="rId3">
            <a:alphaModFix/>
          </a:blip>
          <a:srcRect b="0" l="0" r="0" t="0"/>
          <a:stretch/>
        </p:blipFill>
        <p:spPr>
          <a:xfrm>
            <a:off x="1991175" y="1162375"/>
            <a:ext cx="5161651" cy="36198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electrical potentials contained in neurons are generated by </a:t>
            </a:r>
            <a:r>
              <a:rPr b="1" lang="en">
                <a:solidFill>
                  <a:schemeClr val="accent4"/>
                </a:solidFill>
              </a:rPr>
              <a:t>differences in concentrations of charge</a:t>
            </a:r>
            <a:r>
              <a:rPr lang="en"/>
              <a:t> across cell membranes known as ion gradients.</a:t>
            </a:r>
            <a:endParaRPr/>
          </a:p>
        </p:txBody>
      </p:sp>
      <p:pic>
        <p:nvPicPr>
          <p:cNvPr descr="gradients.html 48_06aMembranePotentialA-L.jpg" id="191" name="Google Shape;191;p6"/>
          <p:cNvPicPr preferRelativeResize="0"/>
          <p:nvPr/>
        </p:nvPicPr>
        <p:blipFill rotWithShape="1">
          <a:blip r:embed="rId3">
            <a:alphaModFix/>
          </a:blip>
          <a:srcRect b="0" l="0" r="0" t="0"/>
          <a:stretch/>
        </p:blipFill>
        <p:spPr>
          <a:xfrm>
            <a:off x="2791363" y="1179150"/>
            <a:ext cx="3561275" cy="379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0982b6d91f_0_2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 are going to start thinking about this “</a:t>
            </a:r>
            <a:r>
              <a:rPr b="1" lang="en">
                <a:solidFill>
                  <a:schemeClr val="accent4"/>
                </a:solidFill>
              </a:rPr>
              <a:t>differences in concentrations of charge</a:t>
            </a:r>
            <a:r>
              <a:rPr lang="en"/>
              <a:t>” in the context of a really famous equation, Ohm’s law.</a:t>
            </a:r>
            <a:endParaRPr/>
          </a:p>
        </p:txBody>
      </p:sp>
      <p:sp>
        <p:nvSpPr>
          <p:cNvPr id="197" name="Google Shape;197;g10982b6d91f_0_2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IR</a:t>
            </a:r>
            <a:endParaRPr sz="4800">
              <a:solidFill>
                <a:schemeClr val="dk1"/>
              </a:solidFill>
            </a:endParaRPr>
          </a:p>
          <a:p>
            <a:pPr indent="0" lvl="0" marL="0" rtl="0" algn="ctr">
              <a:lnSpc>
                <a:spcPct val="115000"/>
              </a:lnSpc>
              <a:spcBef>
                <a:spcPts val="1200"/>
              </a:spcBef>
              <a:spcAft>
                <a:spcPts val="1200"/>
              </a:spcAft>
              <a:buSzPts val="1600"/>
              <a:buNone/>
            </a:pPr>
            <a:r>
              <a:rPr lang="en" sz="3600">
                <a:solidFill>
                  <a:schemeClr val="dk1"/>
                </a:solidFill>
              </a:rPr>
              <a:t>Voltage = Current * Resistance</a:t>
            </a:r>
            <a:endParaRPr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lang="en"/>
              <a:t>This equation describes the relationship between </a:t>
            </a:r>
            <a:r>
              <a:rPr b="1" lang="en">
                <a:solidFill>
                  <a:schemeClr val="accent2"/>
                </a:solidFill>
              </a:rPr>
              <a:t>voltage</a:t>
            </a:r>
            <a:r>
              <a:rPr lang="en"/>
              <a:t> and </a:t>
            </a:r>
            <a:r>
              <a:rPr b="1" lang="en">
                <a:solidFill>
                  <a:schemeClr val="accent4"/>
                </a:solidFill>
              </a:rPr>
              <a:t>current</a:t>
            </a:r>
            <a:r>
              <a:rPr lang="en"/>
              <a:t>, both which result from the ion gradients.</a:t>
            </a:r>
            <a:endParaRPr/>
          </a:p>
        </p:txBody>
      </p:sp>
      <p:sp>
        <p:nvSpPr>
          <p:cNvPr id="203" name="Google Shape;203;p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IR</a:t>
            </a:r>
            <a:endParaRPr sz="4800">
              <a:solidFill>
                <a:schemeClr val="dk1"/>
              </a:solidFill>
            </a:endParaRPr>
          </a:p>
          <a:p>
            <a:pPr indent="0" lvl="0" marL="0" rtl="0" algn="ctr">
              <a:lnSpc>
                <a:spcPct val="115000"/>
              </a:lnSpc>
              <a:spcBef>
                <a:spcPts val="1200"/>
              </a:spcBef>
              <a:spcAft>
                <a:spcPts val="1200"/>
              </a:spcAft>
              <a:buSzPts val="1600"/>
              <a:buNone/>
            </a:pPr>
            <a:r>
              <a:rPr lang="en" sz="3600">
                <a:solidFill>
                  <a:schemeClr val="dk1"/>
                </a:solidFill>
              </a:rPr>
              <a:t>Voltage = Current * Resistance</a:t>
            </a:r>
            <a:endParaRPr sz="3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10982b6d91f_0_0"/>
          <p:cNvPicPr preferRelativeResize="0"/>
          <p:nvPr/>
        </p:nvPicPr>
        <p:blipFill rotWithShape="1">
          <a:blip r:embed="rId3">
            <a:alphaModFix/>
          </a:blip>
          <a:srcRect b="5673" l="0" r="0" t="7437"/>
          <a:stretch/>
        </p:blipFill>
        <p:spPr>
          <a:xfrm>
            <a:off x="5289188" y="577625"/>
            <a:ext cx="3442425" cy="3988275"/>
          </a:xfrm>
          <a:prstGeom prst="rect">
            <a:avLst/>
          </a:prstGeom>
          <a:noFill/>
          <a:ln>
            <a:noFill/>
          </a:ln>
        </p:spPr>
      </p:pic>
      <p:sp>
        <p:nvSpPr>
          <p:cNvPr id="105" name="Google Shape;105;g10982b6d91f_0_0"/>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480">
                <a:solidFill>
                  <a:schemeClr val="accent2"/>
                </a:solidFill>
              </a:rPr>
              <a:t>Taylor Baum</a:t>
            </a:r>
            <a:endParaRPr b="1" sz="3480">
              <a:solidFill>
                <a:schemeClr val="accent2"/>
              </a:solidFill>
            </a:endParaRPr>
          </a:p>
          <a:p>
            <a:pPr indent="0" lvl="0" marL="0" rtl="0" algn="ctr">
              <a:spcBef>
                <a:spcPts val="0"/>
              </a:spcBef>
              <a:spcAft>
                <a:spcPts val="0"/>
              </a:spcAft>
              <a:buSzPts val="990"/>
              <a:buNone/>
            </a:pPr>
            <a:r>
              <a:t/>
            </a:r>
            <a:endParaRPr sz="2280"/>
          </a:p>
          <a:p>
            <a:pPr indent="0" lvl="0" marL="0" rtl="0" algn="ctr">
              <a:spcBef>
                <a:spcPts val="0"/>
              </a:spcBef>
              <a:spcAft>
                <a:spcPts val="0"/>
              </a:spcAft>
              <a:buSzPts val="990"/>
              <a:buNone/>
            </a:pPr>
            <a:r>
              <a:rPr lang="en" sz="2280"/>
              <a:t>t</a:t>
            </a:r>
            <a:r>
              <a:rPr lang="en" sz="2280"/>
              <a:t>baum</a:t>
            </a:r>
            <a:r>
              <a:rPr lang="en" sz="2280"/>
              <a:t>@mit.edu</a:t>
            </a:r>
            <a:endParaRPr sz="2280"/>
          </a:p>
          <a:p>
            <a:pPr indent="0" lvl="0" marL="0" rtl="0" algn="ctr">
              <a:spcBef>
                <a:spcPts val="0"/>
              </a:spcBef>
              <a:spcAft>
                <a:spcPts val="0"/>
              </a:spcAft>
              <a:buSzPts val="990"/>
              <a:buNone/>
            </a:pPr>
            <a:r>
              <a:rPr lang="en" sz="2280"/>
              <a:t>taylor.e.baum@gmail.com</a:t>
            </a:r>
            <a:endParaRPr sz="2280"/>
          </a:p>
        </p:txBody>
      </p:sp>
      <p:sp>
        <p:nvSpPr>
          <p:cNvPr id="106" name="Google Shape;106;g10982b6d91f_0_0"/>
          <p:cNvSpPr txBox="1"/>
          <p:nvPr>
            <p:ph idx="1" type="subTitle"/>
          </p:nvPr>
        </p:nvSpPr>
        <p:spPr>
          <a:xfrm>
            <a:off x="265500" y="2803075"/>
            <a:ext cx="3631800" cy="1235100"/>
          </a:xfrm>
          <a:prstGeom prst="rect">
            <a:avLst/>
          </a:prstGeom>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800" u="sng">
                <a:solidFill>
                  <a:schemeClr val="hlink"/>
                </a:solidFill>
                <a:hlinkClick r:id="rId4"/>
              </a:rPr>
              <a:t>https://www.linkedin.com/in/taylor-baum-b1a4aa105/</a:t>
            </a:r>
            <a:endParaRPr sz="1800"/>
          </a:p>
          <a:p>
            <a:pPr indent="0" lvl="0" marL="0" rtl="0" algn="ctr">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b="1" lang="en" sz="4800">
                <a:solidFill>
                  <a:schemeClr val="accent1"/>
                </a:solidFill>
              </a:rPr>
              <a:t>V</a:t>
            </a:r>
            <a:r>
              <a:rPr lang="en" sz="4800">
                <a:solidFill>
                  <a:schemeClr val="dk1"/>
                </a:solidFill>
              </a:rPr>
              <a:t> = IR</a:t>
            </a:r>
            <a:endParaRPr sz="4800">
              <a:solidFill>
                <a:schemeClr val="dk1"/>
              </a:solidFill>
            </a:endParaRPr>
          </a:p>
          <a:p>
            <a:pPr indent="0" lvl="0" marL="0" rtl="0" algn="ctr">
              <a:lnSpc>
                <a:spcPct val="115000"/>
              </a:lnSpc>
              <a:spcBef>
                <a:spcPts val="1200"/>
              </a:spcBef>
              <a:spcAft>
                <a:spcPts val="1200"/>
              </a:spcAft>
              <a:buSzPts val="1600"/>
              <a:buNone/>
            </a:pPr>
            <a:r>
              <a:t/>
            </a:r>
            <a:endParaRPr sz="3600">
              <a:solidFill>
                <a:srgbClr val="DDA824"/>
              </a:solidFill>
            </a:endParaRPr>
          </a:p>
        </p:txBody>
      </p:sp>
      <p:sp>
        <p:nvSpPr>
          <p:cNvPr id="209" name="Google Shape;20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chemeClr val="accent1"/>
                </a:solidFill>
              </a:rPr>
              <a:t>Voltage (V in Volts)</a:t>
            </a:r>
            <a:r>
              <a:rPr lang="en">
                <a:solidFill>
                  <a:schemeClr val="accent1"/>
                </a:solidFill>
              </a:rPr>
              <a:t> </a:t>
            </a:r>
            <a:r>
              <a:rPr lang="en"/>
              <a:t>is the difference in electrical potential between any two </a:t>
            </a:r>
            <a:endParaRPr/>
          </a:p>
          <a:p>
            <a:pPr indent="0" lvl="0" marL="0" rtl="0" algn="l">
              <a:lnSpc>
                <a:spcPct val="100000"/>
              </a:lnSpc>
              <a:spcBef>
                <a:spcPts val="0"/>
              </a:spcBef>
              <a:spcAft>
                <a:spcPts val="0"/>
              </a:spcAft>
              <a:buSzPct val="111111"/>
              <a:buNone/>
            </a:pPr>
            <a:r>
              <a:rPr lang="en"/>
              <a:t>points in an electrical circuit.</a:t>
            </a:r>
            <a:endParaRPr/>
          </a:p>
          <a:p>
            <a:pPr indent="0" lvl="0" marL="0" rtl="0" algn="l">
              <a:lnSpc>
                <a:spcPct val="100000"/>
              </a:lnSpc>
              <a:spcBef>
                <a:spcPts val="0"/>
              </a:spcBef>
              <a:spcAft>
                <a:spcPts val="0"/>
              </a:spcAft>
              <a:buSzPct val="111111"/>
              <a:buNone/>
            </a:pPr>
            <a:r>
              <a:t/>
            </a:r>
            <a:endParaRPr/>
          </a:p>
        </p:txBody>
      </p:sp>
      <p:cxnSp>
        <p:nvCxnSpPr>
          <p:cNvPr id="210" name="Google Shape;210;p8"/>
          <p:cNvCxnSpPr/>
          <p:nvPr/>
        </p:nvCxnSpPr>
        <p:spPr>
          <a:xfrm>
            <a:off x="2645338" y="3146775"/>
            <a:ext cx="1365900" cy="0"/>
          </a:xfrm>
          <a:prstGeom prst="straightConnector1">
            <a:avLst/>
          </a:prstGeom>
          <a:noFill/>
          <a:ln cap="flat" cmpd="sng" w="38100">
            <a:solidFill>
              <a:schemeClr val="accent5"/>
            </a:solidFill>
            <a:prstDash val="solid"/>
            <a:round/>
            <a:headEnd len="sm" w="sm" type="none"/>
            <a:tailEnd len="sm" w="sm" type="none"/>
          </a:ln>
        </p:spPr>
      </p:cxnSp>
      <p:cxnSp>
        <p:nvCxnSpPr>
          <p:cNvPr id="211" name="Google Shape;211;p8"/>
          <p:cNvCxnSpPr/>
          <p:nvPr/>
        </p:nvCxnSpPr>
        <p:spPr>
          <a:xfrm flipH="1" rot="10800000">
            <a:off x="3929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12" name="Google Shape;212;p8"/>
          <p:cNvCxnSpPr/>
          <p:nvPr/>
        </p:nvCxnSpPr>
        <p:spPr>
          <a:xfrm rot="10800000">
            <a:off x="4209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13" name="Google Shape;213;p8"/>
          <p:cNvCxnSpPr/>
          <p:nvPr/>
        </p:nvCxnSpPr>
        <p:spPr>
          <a:xfrm flipH="1" rot="10800000">
            <a:off x="4493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14" name="Google Shape;214;p8"/>
          <p:cNvCxnSpPr/>
          <p:nvPr/>
        </p:nvCxnSpPr>
        <p:spPr>
          <a:xfrm rot="10800000">
            <a:off x="4773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15" name="Google Shape;215;p8"/>
          <p:cNvCxnSpPr/>
          <p:nvPr/>
        </p:nvCxnSpPr>
        <p:spPr>
          <a:xfrm>
            <a:off x="5256288" y="3146775"/>
            <a:ext cx="1227300" cy="0"/>
          </a:xfrm>
          <a:prstGeom prst="straightConnector1">
            <a:avLst/>
          </a:prstGeom>
          <a:noFill/>
          <a:ln cap="flat" cmpd="sng" w="38100">
            <a:solidFill>
              <a:schemeClr val="accent5"/>
            </a:solidFill>
            <a:prstDash val="solid"/>
            <a:round/>
            <a:headEnd len="sm" w="sm" type="none"/>
            <a:tailEnd len="sm" w="sm" type="none"/>
          </a:ln>
        </p:spPr>
      </p:cxnSp>
      <p:cxnSp>
        <p:nvCxnSpPr>
          <p:cNvPr id="216" name="Google Shape;216;p8"/>
          <p:cNvCxnSpPr/>
          <p:nvPr/>
        </p:nvCxnSpPr>
        <p:spPr>
          <a:xfrm flipH="1" rot="10800000">
            <a:off x="5057613" y="2904225"/>
            <a:ext cx="280200" cy="485100"/>
          </a:xfrm>
          <a:prstGeom prst="straightConnector1">
            <a:avLst/>
          </a:prstGeom>
          <a:noFill/>
          <a:ln cap="flat" cmpd="sng" w="38100">
            <a:solidFill>
              <a:schemeClr val="accent5"/>
            </a:solidFill>
            <a:prstDash val="solid"/>
            <a:round/>
            <a:headEnd len="sm" w="sm" type="none"/>
            <a:tailEnd len="sm" w="sm" type="none"/>
          </a:ln>
        </p:spPr>
      </p:cxnSp>
      <p:sp>
        <p:nvSpPr>
          <p:cNvPr id="217" name="Google Shape;217;p8"/>
          <p:cNvSpPr/>
          <p:nvPr/>
        </p:nvSpPr>
        <p:spPr>
          <a:xfrm>
            <a:off x="4162738" y="3771825"/>
            <a:ext cx="228000" cy="2280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a:off x="4712388" y="3771825"/>
            <a:ext cx="228000" cy="228000"/>
          </a:xfrm>
          <a:prstGeom prst="mathMinus">
            <a:avLst>
              <a:gd fmla="val 23520" name="adj1"/>
            </a:avLst>
          </a:prstGeom>
          <a:solidFill>
            <a:srgbClr val="FF7A7A"/>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9" name="Google Shape;219;p8"/>
          <p:cNvCxnSpPr/>
          <p:nvPr/>
        </p:nvCxnSpPr>
        <p:spPr>
          <a:xfrm>
            <a:off x="2645338"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220" name="Google Shape;220;p8"/>
          <p:cNvCxnSpPr/>
          <p:nvPr/>
        </p:nvCxnSpPr>
        <p:spPr>
          <a:xfrm>
            <a:off x="6498663"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221" name="Google Shape;221;p8"/>
          <p:cNvCxnSpPr/>
          <p:nvPr/>
        </p:nvCxnSpPr>
        <p:spPr>
          <a:xfrm>
            <a:off x="4826388" y="4258050"/>
            <a:ext cx="1657500" cy="0"/>
          </a:xfrm>
          <a:prstGeom prst="straightConnector1">
            <a:avLst/>
          </a:prstGeom>
          <a:noFill/>
          <a:ln cap="flat" cmpd="sng" w="38100">
            <a:solidFill>
              <a:schemeClr val="accent5"/>
            </a:solidFill>
            <a:prstDash val="solid"/>
            <a:round/>
            <a:headEnd len="sm" w="sm" type="none"/>
            <a:tailEnd len="sm" w="sm" type="none"/>
          </a:ln>
        </p:spPr>
      </p:cxnSp>
      <p:cxnSp>
        <p:nvCxnSpPr>
          <p:cNvPr id="222" name="Google Shape;222;p8"/>
          <p:cNvCxnSpPr/>
          <p:nvPr/>
        </p:nvCxnSpPr>
        <p:spPr>
          <a:xfrm>
            <a:off x="2645338" y="4258050"/>
            <a:ext cx="1631400" cy="0"/>
          </a:xfrm>
          <a:prstGeom prst="straightConnector1">
            <a:avLst/>
          </a:prstGeom>
          <a:noFill/>
          <a:ln cap="flat" cmpd="sng" w="38100">
            <a:solidFill>
              <a:schemeClr val="accent5"/>
            </a:solidFill>
            <a:prstDash val="solid"/>
            <a:round/>
            <a:headEnd len="sm" w="sm" type="none"/>
            <a:tailEnd len="sm" w="sm" type="none"/>
          </a:ln>
        </p:spPr>
      </p:cxnSp>
      <p:cxnSp>
        <p:nvCxnSpPr>
          <p:cNvPr id="223" name="Google Shape;223;p8"/>
          <p:cNvCxnSpPr/>
          <p:nvPr/>
        </p:nvCxnSpPr>
        <p:spPr>
          <a:xfrm>
            <a:off x="4276738" y="4039050"/>
            <a:ext cx="0" cy="438000"/>
          </a:xfrm>
          <a:prstGeom prst="straightConnector1">
            <a:avLst/>
          </a:prstGeom>
          <a:noFill/>
          <a:ln cap="flat" cmpd="sng" w="38100">
            <a:solidFill>
              <a:schemeClr val="accent5"/>
            </a:solidFill>
            <a:prstDash val="solid"/>
            <a:round/>
            <a:headEnd len="sm" w="sm" type="none"/>
            <a:tailEnd len="sm" w="sm" type="none"/>
          </a:ln>
        </p:spPr>
      </p:cxnSp>
      <p:cxnSp>
        <p:nvCxnSpPr>
          <p:cNvPr id="224" name="Google Shape;224;p8"/>
          <p:cNvCxnSpPr/>
          <p:nvPr/>
        </p:nvCxnSpPr>
        <p:spPr>
          <a:xfrm>
            <a:off x="4826388" y="4039050"/>
            <a:ext cx="0" cy="438000"/>
          </a:xfrm>
          <a:prstGeom prst="straightConnector1">
            <a:avLst/>
          </a:prstGeom>
          <a:noFill/>
          <a:ln cap="flat" cmpd="sng" w="38100">
            <a:solidFill>
              <a:schemeClr val="accent5"/>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a:t>
            </a:r>
            <a:r>
              <a:rPr b="1" lang="en" sz="4800">
                <a:solidFill>
                  <a:schemeClr val="accent1"/>
                </a:solidFill>
              </a:rPr>
              <a:t>I</a:t>
            </a:r>
            <a:r>
              <a:rPr lang="en" sz="4800">
                <a:solidFill>
                  <a:schemeClr val="dk1"/>
                </a:solidFill>
              </a:rPr>
              <a:t>R</a:t>
            </a:r>
            <a:endParaRPr sz="4800">
              <a:solidFill>
                <a:schemeClr val="dk1"/>
              </a:solidFill>
            </a:endParaRPr>
          </a:p>
          <a:p>
            <a:pPr indent="0" lvl="0" marL="0" rtl="0" algn="ctr">
              <a:lnSpc>
                <a:spcPct val="115000"/>
              </a:lnSpc>
              <a:spcBef>
                <a:spcPts val="1200"/>
              </a:spcBef>
              <a:spcAft>
                <a:spcPts val="1200"/>
              </a:spcAft>
              <a:buSzPts val="1600"/>
              <a:buNone/>
            </a:pPr>
            <a:r>
              <a:t/>
            </a:r>
            <a:endParaRPr sz="3600">
              <a:solidFill>
                <a:schemeClr val="dk1"/>
              </a:solidFill>
            </a:endParaRPr>
          </a:p>
        </p:txBody>
      </p:sp>
      <p:sp>
        <p:nvSpPr>
          <p:cNvPr id="230" name="Google Shape;23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chemeClr val="accent1"/>
                </a:solidFill>
              </a:rPr>
              <a:t>Current (I in amps)</a:t>
            </a:r>
            <a:r>
              <a:rPr lang="en"/>
              <a:t> is the speed or rate at which the electrons flow through a resistor.</a:t>
            </a:r>
            <a:endParaRPr/>
          </a:p>
          <a:p>
            <a:pPr indent="0" lvl="0" marL="0" rtl="0" algn="l">
              <a:lnSpc>
                <a:spcPct val="100000"/>
              </a:lnSpc>
              <a:spcBef>
                <a:spcPts val="0"/>
              </a:spcBef>
              <a:spcAft>
                <a:spcPts val="0"/>
              </a:spcAft>
              <a:buSzPct val="111111"/>
              <a:buNone/>
            </a:pPr>
            <a:r>
              <a:t/>
            </a:r>
            <a:endParaRPr/>
          </a:p>
        </p:txBody>
      </p:sp>
      <p:cxnSp>
        <p:nvCxnSpPr>
          <p:cNvPr id="231" name="Google Shape;231;p9"/>
          <p:cNvCxnSpPr/>
          <p:nvPr/>
        </p:nvCxnSpPr>
        <p:spPr>
          <a:xfrm>
            <a:off x="2645338" y="3146775"/>
            <a:ext cx="1365900" cy="0"/>
          </a:xfrm>
          <a:prstGeom prst="straightConnector1">
            <a:avLst/>
          </a:prstGeom>
          <a:noFill/>
          <a:ln cap="flat" cmpd="sng" w="38100">
            <a:solidFill>
              <a:schemeClr val="accent5"/>
            </a:solidFill>
            <a:prstDash val="solid"/>
            <a:round/>
            <a:headEnd len="sm" w="sm" type="none"/>
            <a:tailEnd len="sm" w="sm" type="none"/>
          </a:ln>
        </p:spPr>
      </p:cxnSp>
      <p:cxnSp>
        <p:nvCxnSpPr>
          <p:cNvPr id="232" name="Google Shape;232;p9"/>
          <p:cNvCxnSpPr/>
          <p:nvPr/>
        </p:nvCxnSpPr>
        <p:spPr>
          <a:xfrm flipH="1" rot="10800000">
            <a:off x="3929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33" name="Google Shape;233;p9"/>
          <p:cNvCxnSpPr/>
          <p:nvPr/>
        </p:nvCxnSpPr>
        <p:spPr>
          <a:xfrm rot="10800000">
            <a:off x="4209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34" name="Google Shape;234;p9"/>
          <p:cNvCxnSpPr/>
          <p:nvPr/>
        </p:nvCxnSpPr>
        <p:spPr>
          <a:xfrm flipH="1" rot="10800000">
            <a:off x="4493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35" name="Google Shape;235;p9"/>
          <p:cNvCxnSpPr/>
          <p:nvPr/>
        </p:nvCxnSpPr>
        <p:spPr>
          <a:xfrm rot="10800000">
            <a:off x="4773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36" name="Google Shape;236;p9"/>
          <p:cNvCxnSpPr/>
          <p:nvPr/>
        </p:nvCxnSpPr>
        <p:spPr>
          <a:xfrm>
            <a:off x="5256288" y="3146775"/>
            <a:ext cx="1227300" cy="0"/>
          </a:xfrm>
          <a:prstGeom prst="straightConnector1">
            <a:avLst/>
          </a:prstGeom>
          <a:noFill/>
          <a:ln cap="flat" cmpd="sng" w="38100">
            <a:solidFill>
              <a:schemeClr val="accent5"/>
            </a:solidFill>
            <a:prstDash val="solid"/>
            <a:round/>
            <a:headEnd len="sm" w="sm" type="none"/>
            <a:tailEnd len="sm" w="sm" type="none"/>
          </a:ln>
        </p:spPr>
      </p:cxnSp>
      <p:cxnSp>
        <p:nvCxnSpPr>
          <p:cNvPr id="237" name="Google Shape;237;p9"/>
          <p:cNvCxnSpPr/>
          <p:nvPr/>
        </p:nvCxnSpPr>
        <p:spPr>
          <a:xfrm flipH="1" rot="10800000">
            <a:off x="5057613" y="2904225"/>
            <a:ext cx="280200" cy="485100"/>
          </a:xfrm>
          <a:prstGeom prst="straightConnector1">
            <a:avLst/>
          </a:prstGeom>
          <a:noFill/>
          <a:ln cap="flat" cmpd="sng" w="38100">
            <a:solidFill>
              <a:schemeClr val="accent5"/>
            </a:solidFill>
            <a:prstDash val="solid"/>
            <a:round/>
            <a:headEnd len="sm" w="sm" type="none"/>
            <a:tailEnd len="sm" w="sm" type="none"/>
          </a:ln>
        </p:spPr>
      </p:cxnSp>
      <p:sp>
        <p:nvSpPr>
          <p:cNvPr id="238" name="Google Shape;238;p9"/>
          <p:cNvSpPr/>
          <p:nvPr/>
        </p:nvSpPr>
        <p:spPr>
          <a:xfrm>
            <a:off x="4162738" y="3771825"/>
            <a:ext cx="228000" cy="2280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
          <p:cNvSpPr/>
          <p:nvPr/>
        </p:nvSpPr>
        <p:spPr>
          <a:xfrm>
            <a:off x="4712388" y="3771825"/>
            <a:ext cx="228000" cy="228000"/>
          </a:xfrm>
          <a:prstGeom prst="mathMinus">
            <a:avLst>
              <a:gd fmla="val 23520" name="adj1"/>
            </a:avLst>
          </a:prstGeom>
          <a:solidFill>
            <a:srgbClr val="FF7A7A"/>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 name="Google Shape;240;p9"/>
          <p:cNvCxnSpPr/>
          <p:nvPr/>
        </p:nvCxnSpPr>
        <p:spPr>
          <a:xfrm>
            <a:off x="2645338"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241" name="Google Shape;241;p9"/>
          <p:cNvCxnSpPr/>
          <p:nvPr/>
        </p:nvCxnSpPr>
        <p:spPr>
          <a:xfrm>
            <a:off x="6498663"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242" name="Google Shape;242;p9"/>
          <p:cNvCxnSpPr/>
          <p:nvPr/>
        </p:nvCxnSpPr>
        <p:spPr>
          <a:xfrm>
            <a:off x="4826388" y="4258050"/>
            <a:ext cx="1657500" cy="0"/>
          </a:xfrm>
          <a:prstGeom prst="straightConnector1">
            <a:avLst/>
          </a:prstGeom>
          <a:noFill/>
          <a:ln cap="flat" cmpd="sng" w="38100">
            <a:solidFill>
              <a:schemeClr val="accent5"/>
            </a:solidFill>
            <a:prstDash val="solid"/>
            <a:round/>
            <a:headEnd len="sm" w="sm" type="none"/>
            <a:tailEnd len="sm" w="sm" type="none"/>
          </a:ln>
        </p:spPr>
      </p:cxnSp>
      <p:cxnSp>
        <p:nvCxnSpPr>
          <p:cNvPr id="243" name="Google Shape;243;p9"/>
          <p:cNvCxnSpPr/>
          <p:nvPr/>
        </p:nvCxnSpPr>
        <p:spPr>
          <a:xfrm>
            <a:off x="2645338" y="4258050"/>
            <a:ext cx="1631400" cy="0"/>
          </a:xfrm>
          <a:prstGeom prst="straightConnector1">
            <a:avLst/>
          </a:prstGeom>
          <a:noFill/>
          <a:ln cap="flat" cmpd="sng" w="38100">
            <a:solidFill>
              <a:schemeClr val="accent5"/>
            </a:solidFill>
            <a:prstDash val="solid"/>
            <a:round/>
            <a:headEnd len="sm" w="sm" type="none"/>
            <a:tailEnd len="sm" w="sm" type="none"/>
          </a:ln>
        </p:spPr>
      </p:cxnSp>
      <p:cxnSp>
        <p:nvCxnSpPr>
          <p:cNvPr id="244" name="Google Shape;244;p9"/>
          <p:cNvCxnSpPr/>
          <p:nvPr/>
        </p:nvCxnSpPr>
        <p:spPr>
          <a:xfrm>
            <a:off x="4276738" y="4039050"/>
            <a:ext cx="0" cy="438000"/>
          </a:xfrm>
          <a:prstGeom prst="straightConnector1">
            <a:avLst/>
          </a:prstGeom>
          <a:noFill/>
          <a:ln cap="flat" cmpd="sng" w="38100">
            <a:solidFill>
              <a:schemeClr val="accent5"/>
            </a:solidFill>
            <a:prstDash val="solid"/>
            <a:round/>
            <a:headEnd len="sm" w="sm" type="none"/>
            <a:tailEnd len="sm" w="sm" type="none"/>
          </a:ln>
        </p:spPr>
      </p:cxnSp>
      <p:cxnSp>
        <p:nvCxnSpPr>
          <p:cNvPr id="245" name="Google Shape;245;p9"/>
          <p:cNvCxnSpPr/>
          <p:nvPr/>
        </p:nvCxnSpPr>
        <p:spPr>
          <a:xfrm>
            <a:off x="4826388" y="4039050"/>
            <a:ext cx="0" cy="438000"/>
          </a:xfrm>
          <a:prstGeom prst="straightConnector1">
            <a:avLst/>
          </a:prstGeom>
          <a:noFill/>
          <a:ln cap="flat" cmpd="sng" w="38100">
            <a:solidFill>
              <a:schemeClr val="accent5"/>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To reemphasize the definition of voltage and current, we consider a </a:t>
            </a:r>
            <a:endParaRPr/>
          </a:p>
          <a:p>
            <a:pPr indent="0" lvl="0" marL="0" rtl="0" algn="l">
              <a:lnSpc>
                <a:spcPct val="100000"/>
              </a:lnSpc>
              <a:spcBef>
                <a:spcPts val="0"/>
              </a:spcBef>
              <a:spcAft>
                <a:spcPts val="0"/>
              </a:spcAft>
              <a:buClr>
                <a:schemeClr val="dk1"/>
              </a:buClr>
              <a:buSzPct val="55000"/>
              <a:buFont typeface="Arial"/>
              <a:buNone/>
            </a:pPr>
            <a:r>
              <a:rPr b="1" lang="en">
                <a:solidFill>
                  <a:srgbClr val="FF7A7A"/>
                </a:solidFill>
              </a:rPr>
              <a:t>water</a:t>
            </a:r>
            <a:r>
              <a:rPr lang="en"/>
              <a:t> analogy.</a:t>
            </a:r>
            <a:endParaRPr/>
          </a:p>
          <a:p>
            <a:pPr indent="0" lvl="0" marL="0" rtl="0" algn="l">
              <a:lnSpc>
                <a:spcPct val="100000"/>
              </a:lnSpc>
              <a:spcBef>
                <a:spcPts val="0"/>
              </a:spcBef>
              <a:spcAft>
                <a:spcPts val="0"/>
              </a:spcAft>
              <a:buSzPct val="111111"/>
              <a:buNone/>
            </a:pPr>
            <a:r>
              <a:t/>
            </a:r>
            <a:endParaRPr/>
          </a:p>
        </p:txBody>
      </p:sp>
      <p:sp>
        <p:nvSpPr>
          <p:cNvPr id="251" name="Google Shape;251;p10"/>
          <p:cNvSpPr/>
          <p:nvPr/>
        </p:nvSpPr>
        <p:spPr>
          <a:xfrm>
            <a:off x="2063850" y="1996668"/>
            <a:ext cx="4101900" cy="1357005"/>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0"/>
          <p:cNvSpPr/>
          <p:nvPr/>
        </p:nvSpPr>
        <p:spPr>
          <a:xfrm>
            <a:off x="4777937" y="1981271"/>
            <a:ext cx="1387800" cy="13878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10"/>
          <p:cNvPicPr preferRelativeResize="0"/>
          <p:nvPr/>
        </p:nvPicPr>
        <p:blipFill rotWithShape="1">
          <a:blip r:embed="rId3">
            <a:alphaModFix/>
          </a:blip>
          <a:srcRect b="0" l="0" r="39914" t="0"/>
          <a:stretch/>
        </p:blipFill>
        <p:spPr>
          <a:xfrm flipH="1">
            <a:off x="5436751" y="2422900"/>
            <a:ext cx="2389874" cy="207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 </a:t>
            </a:r>
            <a:r>
              <a:rPr b="1" lang="en">
                <a:solidFill>
                  <a:schemeClr val="accent4"/>
                </a:solidFill>
              </a:rPr>
              <a:t>water to move</a:t>
            </a:r>
            <a:r>
              <a:rPr lang="en">
                <a:solidFill>
                  <a:schemeClr val="accent4"/>
                </a:solidFill>
              </a:rPr>
              <a:t> </a:t>
            </a:r>
            <a:r>
              <a:rPr lang="en"/>
              <a:t>through a hose</a:t>
            </a:r>
            <a:r>
              <a:rPr b="1" lang="en">
                <a:solidFill>
                  <a:schemeClr val="accent4"/>
                </a:solidFill>
              </a:rPr>
              <a:t> (current to flow)</a:t>
            </a:r>
            <a:r>
              <a:rPr lang="en"/>
              <a:t>, there needs to be a</a:t>
            </a:r>
            <a:r>
              <a:rPr b="1" lang="en"/>
              <a:t> </a:t>
            </a:r>
            <a:r>
              <a:rPr b="1" lang="en">
                <a:solidFill>
                  <a:schemeClr val="accent3"/>
                </a:solidFill>
              </a:rPr>
              <a:t>difference in pressure</a:t>
            </a:r>
            <a:r>
              <a:rPr lang="en">
                <a:solidFill>
                  <a:schemeClr val="accent3"/>
                </a:solidFill>
              </a:rPr>
              <a:t> </a:t>
            </a:r>
            <a:r>
              <a:rPr b="1" lang="en">
                <a:solidFill>
                  <a:schemeClr val="accent3"/>
                </a:solidFill>
              </a:rPr>
              <a:t>(voltage)</a:t>
            </a:r>
            <a:r>
              <a:rPr lang="en">
                <a:solidFill>
                  <a:schemeClr val="accent3"/>
                </a:solidFill>
              </a:rPr>
              <a:t> </a:t>
            </a:r>
            <a:r>
              <a:rPr lang="en"/>
              <a:t>between two locations in the pipe. </a:t>
            </a:r>
            <a:endParaRPr/>
          </a:p>
        </p:txBody>
      </p:sp>
      <p:sp>
        <p:nvSpPr>
          <p:cNvPr id="259" name="Google Shape;259;p11"/>
          <p:cNvSpPr/>
          <p:nvPr/>
        </p:nvSpPr>
        <p:spPr>
          <a:xfrm>
            <a:off x="2063850" y="1996668"/>
            <a:ext cx="4101900" cy="1357005"/>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1"/>
          <p:cNvSpPr/>
          <p:nvPr/>
        </p:nvSpPr>
        <p:spPr>
          <a:xfrm>
            <a:off x="4777937" y="1981271"/>
            <a:ext cx="1387800" cy="13878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11"/>
          <p:cNvPicPr preferRelativeResize="0"/>
          <p:nvPr/>
        </p:nvPicPr>
        <p:blipFill rotWithShape="1">
          <a:blip r:embed="rId3">
            <a:alphaModFix/>
          </a:blip>
          <a:srcRect b="0" l="0" r="39914" t="0"/>
          <a:stretch/>
        </p:blipFill>
        <p:spPr>
          <a:xfrm flipH="1">
            <a:off x="5436751" y="2422900"/>
            <a:ext cx="2389874" cy="2071625"/>
          </a:xfrm>
          <a:prstGeom prst="rect">
            <a:avLst/>
          </a:prstGeom>
          <a:noFill/>
          <a:ln>
            <a:noFill/>
          </a:ln>
        </p:spPr>
      </p:pic>
      <p:sp>
        <p:nvSpPr>
          <p:cNvPr id="262" name="Google Shape;262;p11"/>
          <p:cNvSpPr txBox="1"/>
          <p:nvPr/>
        </p:nvSpPr>
        <p:spPr>
          <a:xfrm>
            <a:off x="141035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High Pressure</a:t>
            </a:r>
            <a:endParaRPr b="1" i="0" sz="2200" u="none" cap="none" strike="noStrike">
              <a:solidFill>
                <a:srgbClr val="000000"/>
              </a:solidFill>
              <a:latin typeface="Lato"/>
              <a:ea typeface="Lato"/>
              <a:cs typeface="Lato"/>
              <a:sym typeface="Lato"/>
            </a:endParaRPr>
          </a:p>
        </p:txBody>
      </p:sp>
      <p:cxnSp>
        <p:nvCxnSpPr>
          <p:cNvPr id="263" name="Google Shape;263;p11"/>
          <p:cNvCxnSpPr/>
          <p:nvPr/>
        </p:nvCxnSpPr>
        <p:spPr>
          <a:xfrm>
            <a:off x="2805200" y="2675175"/>
            <a:ext cx="1498200" cy="0"/>
          </a:xfrm>
          <a:prstGeom prst="straightConnector1">
            <a:avLst/>
          </a:prstGeom>
          <a:noFill/>
          <a:ln cap="flat" cmpd="sng" w="38100">
            <a:solidFill>
              <a:srgbClr val="D03354"/>
            </a:solidFill>
            <a:prstDash val="solid"/>
            <a:round/>
            <a:headEnd len="sm" w="sm" type="none"/>
            <a:tailEnd len="med" w="med" type="triangle"/>
          </a:ln>
        </p:spPr>
      </p:cxnSp>
      <p:sp>
        <p:nvSpPr>
          <p:cNvPr id="264" name="Google Shape;264;p11"/>
          <p:cNvSpPr txBox="1"/>
          <p:nvPr/>
        </p:nvSpPr>
        <p:spPr>
          <a:xfrm>
            <a:off x="486390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Low</a:t>
            </a:r>
            <a:endParaRPr b="1" i="0" sz="12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Pressure</a:t>
            </a:r>
            <a:endParaRPr b="1" i="0" sz="1200" u="none" cap="none" strike="noStrike">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6959"/>
              <a:buNone/>
            </a:pPr>
            <a:r>
              <a:rPr lang="en" sz="1900"/>
              <a:t>If there is </a:t>
            </a:r>
            <a:r>
              <a:rPr b="1" lang="en" sz="1900">
                <a:solidFill>
                  <a:schemeClr val="accent2"/>
                </a:solidFill>
              </a:rPr>
              <a:t>no difference in pressure (voltage)</a:t>
            </a:r>
            <a:r>
              <a:rPr lang="en" sz="1900"/>
              <a:t>, then there is </a:t>
            </a:r>
            <a:r>
              <a:rPr b="1" lang="en" sz="1900">
                <a:solidFill>
                  <a:schemeClr val="accent2"/>
                </a:solidFill>
              </a:rPr>
              <a:t>no flow (current)</a:t>
            </a:r>
            <a:r>
              <a:rPr lang="en" sz="1900"/>
              <a:t> through the pipe.</a:t>
            </a:r>
            <a:endParaRPr sz="1900"/>
          </a:p>
        </p:txBody>
      </p:sp>
      <p:sp>
        <p:nvSpPr>
          <p:cNvPr id="270" name="Google Shape;270;p12"/>
          <p:cNvSpPr/>
          <p:nvPr/>
        </p:nvSpPr>
        <p:spPr>
          <a:xfrm>
            <a:off x="2063850" y="1996668"/>
            <a:ext cx="4101900" cy="1357005"/>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4777937" y="1981271"/>
            <a:ext cx="1387800" cy="13878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
          <p:cNvSpPr txBox="1"/>
          <p:nvPr/>
        </p:nvSpPr>
        <p:spPr>
          <a:xfrm>
            <a:off x="141035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chemeClr val="dk1"/>
                </a:solidFill>
                <a:latin typeface="Lato"/>
                <a:ea typeface="Lato"/>
                <a:cs typeface="Lato"/>
                <a:sym typeface="Lato"/>
              </a:rPr>
              <a:t>Low</a:t>
            </a:r>
            <a:endParaRPr b="1" i="0" sz="1200" u="none" cap="none" strike="noStrike">
              <a:solidFill>
                <a:schemeClr val="dk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Pressure</a:t>
            </a:r>
            <a:endParaRPr b="1" i="0" sz="2200" u="none" cap="none" strike="noStrike">
              <a:solidFill>
                <a:srgbClr val="000000"/>
              </a:solidFill>
              <a:latin typeface="Lato"/>
              <a:ea typeface="Lato"/>
              <a:cs typeface="Lato"/>
              <a:sym typeface="Lato"/>
            </a:endParaRPr>
          </a:p>
        </p:txBody>
      </p:sp>
      <p:sp>
        <p:nvSpPr>
          <p:cNvPr id="273" name="Google Shape;273;p12"/>
          <p:cNvSpPr txBox="1"/>
          <p:nvPr/>
        </p:nvSpPr>
        <p:spPr>
          <a:xfrm>
            <a:off x="486390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Low</a:t>
            </a:r>
            <a:endParaRPr b="1" i="0" sz="12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Pressure</a:t>
            </a:r>
            <a:endParaRPr b="1" i="0" sz="12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en" sz="1900"/>
              <a:t>The existence of the pipe is the </a:t>
            </a:r>
            <a:r>
              <a:rPr b="1" lang="en" sz="1900">
                <a:solidFill>
                  <a:schemeClr val="accent4"/>
                </a:solidFill>
              </a:rPr>
              <a:t>resistance</a:t>
            </a:r>
            <a:r>
              <a:rPr lang="en" sz="1900"/>
              <a:t> to flow.</a:t>
            </a:r>
            <a:endParaRPr sz="1900"/>
          </a:p>
        </p:txBody>
      </p:sp>
      <p:sp>
        <p:nvSpPr>
          <p:cNvPr id="279" name="Google Shape;279;p13"/>
          <p:cNvSpPr/>
          <p:nvPr/>
        </p:nvSpPr>
        <p:spPr>
          <a:xfrm>
            <a:off x="2063850" y="1996668"/>
            <a:ext cx="4101900" cy="1357005"/>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p:nvPr/>
        </p:nvSpPr>
        <p:spPr>
          <a:xfrm>
            <a:off x="4777937" y="1981271"/>
            <a:ext cx="1387800" cy="13878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3"/>
          <p:cNvSpPr txBox="1"/>
          <p:nvPr/>
        </p:nvSpPr>
        <p:spPr>
          <a:xfrm>
            <a:off x="141035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Low</a:t>
            </a:r>
            <a:endParaRPr b="1" i="0" sz="1200" u="none" cap="none" strike="noStrike">
              <a:solidFill>
                <a:schemeClr val="dk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Pressure</a:t>
            </a:r>
            <a:endParaRPr b="1" i="0" sz="2200" u="none" cap="none" strike="noStrike">
              <a:solidFill>
                <a:srgbClr val="000000"/>
              </a:solidFill>
              <a:latin typeface="Lato"/>
              <a:ea typeface="Lato"/>
              <a:cs typeface="Lato"/>
              <a:sym typeface="Lato"/>
            </a:endParaRPr>
          </a:p>
        </p:txBody>
      </p:sp>
      <p:sp>
        <p:nvSpPr>
          <p:cNvPr id="282" name="Google Shape;282;p13"/>
          <p:cNvSpPr txBox="1"/>
          <p:nvPr/>
        </p:nvSpPr>
        <p:spPr>
          <a:xfrm>
            <a:off x="4863900" y="1363850"/>
            <a:ext cx="1387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Low</a:t>
            </a:r>
            <a:endParaRPr b="1" i="0" sz="12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Pressure</a:t>
            </a:r>
            <a:endParaRPr b="1" i="0" sz="12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0982b6d91f_0_19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I</a:t>
            </a:r>
            <a:r>
              <a:rPr b="1" lang="en" sz="4800">
                <a:solidFill>
                  <a:schemeClr val="accent1"/>
                </a:solidFill>
              </a:rPr>
              <a:t>R</a:t>
            </a:r>
            <a:endParaRPr b="1" sz="4800">
              <a:solidFill>
                <a:schemeClr val="accent1"/>
              </a:solidFill>
            </a:endParaRPr>
          </a:p>
          <a:p>
            <a:pPr indent="0" lvl="0" marL="0" rtl="0" algn="ctr">
              <a:lnSpc>
                <a:spcPct val="115000"/>
              </a:lnSpc>
              <a:spcBef>
                <a:spcPts val="1200"/>
              </a:spcBef>
              <a:spcAft>
                <a:spcPts val="1200"/>
              </a:spcAft>
              <a:buSzPts val="1600"/>
              <a:buNone/>
            </a:pPr>
            <a:r>
              <a:t/>
            </a:r>
            <a:endParaRPr sz="3600">
              <a:solidFill>
                <a:srgbClr val="DDA824"/>
              </a:solidFill>
            </a:endParaRPr>
          </a:p>
        </p:txBody>
      </p:sp>
      <p:sp>
        <p:nvSpPr>
          <p:cNvPr id="288" name="Google Shape;288;g10982b6d91f_0_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222"/>
              <a:buNone/>
            </a:pPr>
            <a:r>
              <a:rPr b="1" lang="en">
                <a:solidFill>
                  <a:schemeClr val="accent1"/>
                </a:solidFill>
              </a:rPr>
              <a:t>Resistance</a:t>
            </a:r>
            <a:r>
              <a:rPr b="1" lang="en">
                <a:solidFill>
                  <a:schemeClr val="accent1"/>
                </a:solidFill>
              </a:rPr>
              <a:t> (R in Ohms)</a:t>
            </a:r>
            <a:r>
              <a:rPr lang="en"/>
              <a:t> is the resistance to flow of electrons.</a:t>
            </a:r>
            <a:endParaRPr/>
          </a:p>
        </p:txBody>
      </p:sp>
      <p:cxnSp>
        <p:nvCxnSpPr>
          <p:cNvPr id="289" name="Google Shape;289;g10982b6d91f_0_195"/>
          <p:cNvCxnSpPr/>
          <p:nvPr/>
        </p:nvCxnSpPr>
        <p:spPr>
          <a:xfrm>
            <a:off x="2645338" y="3146775"/>
            <a:ext cx="1365900" cy="0"/>
          </a:xfrm>
          <a:prstGeom prst="straightConnector1">
            <a:avLst/>
          </a:prstGeom>
          <a:noFill/>
          <a:ln cap="flat" cmpd="sng" w="38100">
            <a:solidFill>
              <a:schemeClr val="accent5"/>
            </a:solidFill>
            <a:prstDash val="solid"/>
            <a:round/>
            <a:headEnd len="sm" w="sm" type="none"/>
            <a:tailEnd len="sm" w="sm" type="none"/>
          </a:ln>
        </p:spPr>
      </p:cxnSp>
      <p:cxnSp>
        <p:nvCxnSpPr>
          <p:cNvPr id="290" name="Google Shape;290;g10982b6d91f_0_195"/>
          <p:cNvCxnSpPr/>
          <p:nvPr/>
        </p:nvCxnSpPr>
        <p:spPr>
          <a:xfrm flipH="1" rot="10800000">
            <a:off x="3929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91" name="Google Shape;291;g10982b6d91f_0_195"/>
          <p:cNvCxnSpPr/>
          <p:nvPr/>
        </p:nvCxnSpPr>
        <p:spPr>
          <a:xfrm rot="10800000">
            <a:off x="4209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92" name="Google Shape;292;g10982b6d91f_0_195"/>
          <p:cNvCxnSpPr/>
          <p:nvPr/>
        </p:nvCxnSpPr>
        <p:spPr>
          <a:xfrm flipH="1" rot="10800000">
            <a:off x="4493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293" name="Google Shape;293;g10982b6d91f_0_195"/>
          <p:cNvCxnSpPr/>
          <p:nvPr/>
        </p:nvCxnSpPr>
        <p:spPr>
          <a:xfrm rot="10800000">
            <a:off x="4773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294" name="Google Shape;294;g10982b6d91f_0_195"/>
          <p:cNvCxnSpPr/>
          <p:nvPr/>
        </p:nvCxnSpPr>
        <p:spPr>
          <a:xfrm>
            <a:off x="5256288" y="3146775"/>
            <a:ext cx="1227300" cy="0"/>
          </a:xfrm>
          <a:prstGeom prst="straightConnector1">
            <a:avLst/>
          </a:prstGeom>
          <a:noFill/>
          <a:ln cap="flat" cmpd="sng" w="38100">
            <a:solidFill>
              <a:schemeClr val="accent5"/>
            </a:solidFill>
            <a:prstDash val="solid"/>
            <a:round/>
            <a:headEnd len="sm" w="sm" type="none"/>
            <a:tailEnd len="sm" w="sm" type="none"/>
          </a:ln>
        </p:spPr>
      </p:cxnSp>
      <p:cxnSp>
        <p:nvCxnSpPr>
          <p:cNvPr id="295" name="Google Shape;295;g10982b6d91f_0_195"/>
          <p:cNvCxnSpPr/>
          <p:nvPr/>
        </p:nvCxnSpPr>
        <p:spPr>
          <a:xfrm flipH="1" rot="10800000">
            <a:off x="5057613" y="2904225"/>
            <a:ext cx="280200" cy="485100"/>
          </a:xfrm>
          <a:prstGeom prst="straightConnector1">
            <a:avLst/>
          </a:prstGeom>
          <a:noFill/>
          <a:ln cap="flat" cmpd="sng" w="38100">
            <a:solidFill>
              <a:schemeClr val="accent5"/>
            </a:solidFill>
            <a:prstDash val="solid"/>
            <a:round/>
            <a:headEnd len="sm" w="sm" type="none"/>
            <a:tailEnd len="sm" w="sm" type="none"/>
          </a:ln>
        </p:spPr>
      </p:cxnSp>
      <p:sp>
        <p:nvSpPr>
          <p:cNvPr id="296" name="Google Shape;296;g10982b6d91f_0_195"/>
          <p:cNvSpPr/>
          <p:nvPr/>
        </p:nvSpPr>
        <p:spPr>
          <a:xfrm>
            <a:off x="4162738" y="3771825"/>
            <a:ext cx="228000" cy="2280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0982b6d91f_0_195"/>
          <p:cNvSpPr/>
          <p:nvPr/>
        </p:nvSpPr>
        <p:spPr>
          <a:xfrm>
            <a:off x="4712388" y="3771825"/>
            <a:ext cx="228000" cy="228000"/>
          </a:xfrm>
          <a:prstGeom prst="mathMinus">
            <a:avLst>
              <a:gd fmla="val 23520" name="adj1"/>
            </a:avLst>
          </a:prstGeom>
          <a:solidFill>
            <a:srgbClr val="FF7A7A"/>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8" name="Google Shape;298;g10982b6d91f_0_195"/>
          <p:cNvCxnSpPr/>
          <p:nvPr/>
        </p:nvCxnSpPr>
        <p:spPr>
          <a:xfrm>
            <a:off x="2645338"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299" name="Google Shape;299;g10982b6d91f_0_195"/>
          <p:cNvCxnSpPr/>
          <p:nvPr/>
        </p:nvCxnSpPr>
        <p:spPr>
          <a:xfrm>
            <a:off x="6498663"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300" name="Google Shape;300;g10982b6d91f_0_195"/>
          <p:cNvCxnSpPr/>
          <p:nvPr/>
        </p:nvCxnSpPr>
        <p:spPr>
          <a:xfrm>
            <a:off x="4826388" y="4258050"/>
            <a:ext cx="1657500" cy="0"/>
          </a:xfrm>
          <a:prstGeom prst="straightConnector1">
            <a:avLst/>
          </a:prstGeom>
          <a:noFill/>
          <a:ln cap="flat" cmpd="sng" w="38100">
            <a:solidFill>
              <a:schemeClr val="accent5"/>
            </a:solidFill>
            <a:prstDash val="solid"/>
            <a:round/>
            <a:headEnd len="sm" w="sm" type="none"/>
            <a:tailEnd len="sm" w="sm" type="none"/>
          </a:ln>
        </p:spPr>
      </p:cxnSp>
      <p:cxnSp>
        <p:nvCxnSpPr>
          <p:cNvPr id="301" name="Google Shape;301;g10982b6d91f_0_195"/>
          <p:cNvCxnSpPr/>
          <p:nvPr/>
        </p:nvCxnSpPr>
        <p:spPr>
          <a:xfrm>
            <a:off x="2645338" y="4258050"/>
            <a:ext cx="1631400" cy="0"/>
          </a:xfrm>
          <a:prstGeom prst="straightConnector1">
            <a:avLst/>
          </a:prstGeom>
          <a:noFill/>
          <a:ln cap="flat" cmpd="sng" w="38100">
            <a:solidFill>
              <a:schemeClr val="accent5"/>
            </a:solidFill>
            <a:prstDash val="solid"/>
            <a:round/>
            <a:headEnd len="sm" w="sm" type="none"/>
            <a:tailEnd len="sm" w="sm" type="none"/>
          </a:ln>
        </p:spPr>
      </p:cxnSp>
      <p:cxnSp>
        <p:nvCxnSpPr>
          <p:cNvPr id="302" name="Google Shape;302;g10982b6d91f_0_195"/>
          <p:cNvCxnSpPr/>
          <p:nvPr/>
        </p:nvCxnSpPr>
        <p:spPr>
          <a:xfrm>
            <a:off x="4276738" y="4039050"/>
            <a:ext cx="0" cy="438000"/>
          </a:xfrm>
          <a:prstGeom prst="straightConnector1">
            <a:avLst/>
          </a:prstGeom>
          <a:noFill/>
          <a:ln cap="flat" cmpd="sng" w="38100">
            <a:solidFill>
              <a:schemeClr val="accent5"/>
            </a:solidFill>
            <a:prstDash val="solid"/>
            <a:round/>
            <a:headEnd len="sm" w="sm" type="none"/>
            <a:tailEnd len="sm" w="sm" type="none"/>
          </a:ln>
        </p:spPr>
      </p:cxnSp>
      <p:cxnSp>
        <p:nvCxnSpPr>
          <p:cNvPr id="303" name="Google Shape;303;g10982b6d91f_0_195"/>
          <p:cNvCxnSpPr/>
          <p:nvPr/>
        </p:nvCxnSpPr>
        <p:spPr>
          <a:xfrm>
            <a:off x="4826388" y="4039050"/>
            <a:ext cx="0" cy="438000"/>
          </a:xfrm>
          <a:prstGeom prst="straightConnector1">
            <a:avLst/>
          </a:prstGeom>
          <a:noFill/>
          <a:ln cap="flat" cmpd="sng" w="38100">
            <a:solidFill>
              <a:schemeClr val="accent5"/>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IR</a:t>
            </a:r>
            <a:endParaRPr sz="4800">
              <a:solidFill>
                <a:schemeClr val="dk1"/>
              </a:solidFill>
            </a:endParaRPr>
          </a:p>
          <a:p>
            <a:pPr indent="0" lvl="0" marL="0" rtl="0" algn="ctr">
              <a:lnSpc>
                <a:spcPct val="115000"/>
              </a:lnSpc>
              <a:spcBef>
                <a:spcPts val="1200"/>
              </a:spcBef>
              <a:spcAft>
                <a:spcPts val="1200"/>
              </a:spcAft>
              <a:buSzPts val="1600"/>
              <a:buNone/>
            </a:pPr>
            <a:r>
              <a:t/>
            </a:r>
            <a:endParaRPr sz="3600">
              <a:solidFill>
                <a:srgbClr val="DDA824"/>
              </a:solidFill>
            </a:endParaRPr>
          </a:p>
        </p:txBody>
      </p:sp>
      <p:sp>
        <p:nvSpPr>
          <p:cNvPr id="309" name="Google Shape;30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en"/>
              <a:t>So, we can account for all three components of </a:t>
            </a:r>
            <a:r>
              <a:rPr b="1" lang="en">
                <a:solidFill>
                  <a:schemeClr val="accent3"/>
                </a:solidFill>
              </a:rPr>
              <a:t>ohm’s law</a:t>
            </a:r>
            <a:r>
              <a:rPr lang="en"/>
              <a:t> here.</a:t>
            </a:r>
            <a:endParaRPr/>
          </a:p>
        </p:txBody>
      </p:sp>
      <p:cxnSp>
        <p:nvCxnSpPr>
          <p:cNvPr id="310" name="Google Shape;310;p14"/>
          <p:cNvCxnSpPr/>
          <p:nvPr/>
        </p:nvCxnSpPr>
        <p:spPr>
          <a:xfrm>
            <a:off x="2645338" y="3146775"/>
            <a:ext cx="1365900" cy="0"/>
          </a:xfrm>
          <a:prstGeom prst="straightConnector1">
            <a:avLst/>
          </a:prstGeom>
          <a:noFill/>
          <a:ln cap="flat" cmpd="sng" w="38100">
            <a:solidFill>
              <a:schemeClr val="accent5"/>
            </a:solidFill>
            <a:prstDash val="solid"/>
            <a:round/>
            <a:headEnd len="sm" w="sm" type="none"/>
            <a:tailEnd len="sm" w="sm" type="none"/>
          </a:ln>
        </p:spPr>
      </p:cxnSp>
      <p:cxnSp>
        <p:nvCxnSpPr>
          <p:cNvPr id="311" name="Google Shape;311;p14"/>
          <p:cNvCxnSpPr/>
          <p:nvPr/>
        </p:nvCxnSpPr>
        <p:spPr>
          <a:xfrm flipH="1" rot="10800000">
            <a:off x="3929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312" name="Google Shape;312;p14"/>
          <p:cNvCxnSpPr/>
          <p:nvPr/>
        </p:nvCxnSpPr>
        <p:spPr>
          <a:xfrm rot="10800000">
            <a:off x="4209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313" name="Google Shape;313;p14"/>
          <p:cNvCxnSpPr/>
          <p:nvPr/>
        </p:nvCxnSpPr>
        <p:spPr>
          <a:xfrm flipH="1" rot="10800000">
            <a:off x="4493613" y="2904225"/>
            <a:ext cx="280200" cy="485100"/>
          </a:xfrm>
          <a:prstGeom prst="straightConnector1">
            <a:avLst/>
          </a:prstGeom>
          <a:noFill/>
          <a:ln cap="flat" cmpd="sng" w="38100">
            <a:solidFill>
              <a:schemeClr val="accent5"/>
            </a:solidFill>
            <a:prstDash val="solid"/>
            <a:round/>
            <a:headEnd len="sm" w="sm" type="none"/>
            <a:tailEnd len="sm" w="sm" type="none"/>
          </a:ln>
        </p:spPr>
      </p:cxnSp>
      <p:cxnSp>
        <p:nvCxnSpPr>
          <p:cNvPr id="314" name="Google Shape;314;p14"/>
          <p:cNvCxnSpPr/>
          <p:nvPr/>
        </p:nvCxnSpPr>
        <p:spPr>
          <a:xfrm rot="10800000">
            <a:off x="4773813" y="2903025"/>
            <a:ext cx="283800" cy="487500"/>
          </a:xfrm>
          <a:prstGeom prst="straightConnector1">
            <a:avLst/>
          </a:prstGeom>
          <a:noFill/>
          <a:ln cap="flat" cmpd="sng" w="38100">
            <a:solidFill>
              <a:schemeClr val="accent5"/>
            </a:solidFill>
            <a:prstDash val="solid"/>
            <a:round/>
            <a:headEnd len="sm" w="sm" type="none"/>
            <a:tailEnd len="sm" w="sm" type="none"/>
          </a:ln>
        </p:spPr>
      </p:cxnSp>
      <p:cxnSp>
        <p:nvCxnSpPr>
          <p:cNvPr id="315" name="Google Shape;315;p14"/>
          <p:cNvCxnSpPr/>
          <p:nvPr/>
        </p:nvCxnSpPr>
        <p:spPr>
          <a:xfrm>
            <a:off x="5256288" y="3146775"/>
            <a:ext cx="1227300" cy="0"/>
          </a:xfrm>
          <a:prstGeom prst="straightConnector1">
            <a:avLst/>
          </a:prstGeom>
          <a:noFill/>
          <a:ln cap="flat" cmpd="sng" w="38100">
            <a:solidFill>
              <a:schemeClr val="accent5"/>
            </a:solidFill>
            <a:prstDash val="solid"/>
            <a:round/>
            <a:headEnd len="sm" w="sm" type="none"/>
            <a:tailEnd len="sm" w="sm" type="none"/>
          </a:ln>
        </p:spPr>
      </p:cxnSp>
      <p:cxnSp>
        <p:nvCxnSpPr>
          <p:cNvPr id="316" name="Google Shape;316;p14"/>
          <p:cNvCxnSpPr/>
          <p:nvPr/>
        </p:nvCxnSpPr>
        <p:spPr>
          <a:xfrm flipH="1" rot="10800000">
            <a:off x="5057613" y="2904225"/>
            <a:ext cx="280200" cy="485100"/>
          </a:xfrm>
          <a:prstGeom prst="straightConnector1">
            <a:avLst/>
          </a:prstGeom>
          <a:noFill/>
          <a:ln cap="flat" cmpd="sng" w="38100">
            <a:solidFill>
              <a:schemeClr val="accent5"/>
            </a:solidFill>
            <a:prstDash val="solid"/>
            <a:round/>
            <a:headEnd len="sm" w="sm" type="none"/>
            <a:tailEnd len="sm" w="sm" type="none"/>
          </a:ln>
        </p:spPr>
      </p:cxnSp>
      <p:sp>
        <p:nvSpPr>
          <p:cNvPr id="317" name="Google Shape;317;p14"/>
          <p:cNvSpPr/>
          <p:nvPr/>
        </p:nvSpPr>
        <p:spPr>
          <a:xfrm>
            <a:off x="4162738" y="3771825"/>
            <a:ext cx="228000" cy="2280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4"/>
          <p:cNvSpPr/>
          <p:nvPr/>
        </p:nvSpPr>
        <p:spPr>
          <a:xfrm>
            <a:off x="4712388" y="3771825"/>
            <a:ext cx="228000" cy="228000"/>
          </a:xfrm>
          <a:prstGeom prst="mathMinus">
            <a:avLst>
              <a:gd fmla="val 23520" name="adj1"/>
            </a:avLst>
          </a:prstGeom>
          <a:solidFill>
            <a:srgbClr val="FF7A7A"/>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9" name="Google Shape;319;p14"/>
          <p:cNvCxnSpPr/>
          <p:nvPr/>
        </p:nvCxnSpPr>
        <p:spPr>
          <a:xfrm>
            <a:off x="2645338"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320" name="Google Shape;320;p14"/>
          <p:cNvCxnSpPr/>
          <p:nvPr/>
        </p:nvCxnSpPr>
        <p:spPr>
          <a:xfrm>
            <a:off x="6498663" y="3150350"/>
            <a:ext cx="0" cy="1081800"/>
          </a:xfrm>
          <a:prstGeom prst="straightConnector1">
            <a:avLst/>
          </a:prstGeom>
          <a:noFill/>
          <a:ln cap="flat" cmpd="sng" w="38100">
            <a:solidFill>
              <a:schemeClr val="accent5"/>
            </a:solidFill>
            <a:prstDash val="solid"/>
            <a:round/>
            <a:headEnd len="sm" w="sm" type="none"/>
            <a:tailEnd len="sm" w="sm" type="none"/>
          </a:ln>
        </p:spPr>
      </p:cxnSp>
      <p:cxnSp>
        <p:nvCxnSpPr>
          <p:cNvPr id="321" name="Google Shape;321;p14"/>
          <p:cNvCxnSpPr/>
          <p:nvPr/>
        </p:nvCxnSpPr>
        <p:spPr>
          <a:xfrm>
            <a:off x="4826388" y="4258050"/>
            <a:ext cx="1657500" cy="0"/>
          </a:xfrm>
          <a:prstGeom prst="straightConnector1">
            <a:avLst/>
          </a:prstGeom>
          <a:noFill/>
          <a:ln cap="flat" cmpd="sng" w="38100">
            <a:solidFill>
              <a:schemeClr val="accent5"/>
            </a:solidFill>
            <a:prstDash val="solid"/>
            <a:round/>
            <a:headEnd len="sm" w="sm" type="none"/>
            <a:tailEnd len="sm" w="sm" type="none"/>
          </a:ln>
        </p:spPr>
      </p:cxnSp>
      <p:cxnSp>
        <p:nvCxnSpPr>
          <p:cNvPr id="322" name="Google Shape;322;p14"/>
          <p:cNvCxnSpPr/>
          <p:nvPr/>
        </p:nvCxnSpPr>
        <p:spPr>
          <a:xfrm>
            <a:off x="2645338" y="4258050"/>
            <a:ext cx="1631400" cy="0"/>
          </a:xfrm>
          <a:prstGeom prst="straightConnector1">
            <a:avLst/>
          </a:prstGeom>
          <a:noFill/>
          <a:ln cap="flat" cmpd="sng" w="38100">
            <a:solidFill>
              <a:schemeClr val="accent5"/>
            </a:solidFill>
            <a:prstDash val="solid"/>
            <a:round/>
            <a:headEnd len="sm" w="sm" type="none"/>
            <a:tailEnd len="sm" w="sm" type="none"/>
          </a:ln>
        </p:spPr>
      </p:cxnSp>
      <p:cxnSp>
        <p:nvCxnSpPr>
          <p:cNvPr id="323" name="Google Shape;323;p14"/>
          <p:cNvCxnSpPr/>
          <p:nvPr/>
        </p:nvCxnSpPr>
        <p:spPr>
          <a:xfrm>
            <a:off x="4276738" y="4039050"/>
            <a:ext cx="0" cy="438000"/>
          </a:xfrm>
          <a:prstGeom prst="straightConnector1">
            <a:avLst/>
          </a:prstGeom>
          <a:noFill/>
          <a:ln cap="flat" cmpd="sng" w="38100">
            <a:solidFill>
              <a:schemeClr val="accent5"/>
            </a:solidFill>
            <a:prstDash val="solid"/>
            <a:round/>
            <a:headEnd len="sm" w="sm" type="none"/>
            <a:tailEnd len="sm" w="sm" type="none"/>
          </a:ln>
        </p:spPr>
      </p:cxnSp>
      <p:cxnSp>
        <p:nvCxnSpPr>
          <p:cNvPr id="324" name="Google Shape;324;p14"/>
          <p:cNvCxnSpPr/>
          <p:nvPr/>
        </p:nvCxnSpPr>
        <p:spPr>
          <a:xfrm>
            <a:off x="4826388" y="4039050"/>
            <a:ext cx="0" cy="438000"/>
          </a:xfrm>
          <a:prstGeom prst="straightConnector1">
            <a:avLst/>
          </a:prstGeom>
          <a:noFill/>
          <a:ln cap="flat" cmpd="sng" w="38100">
            <a:solidFill>
              <a:schemeClr val="accent5"/>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en"/>
              <a:t>This concept is equivalent for </a:t>
            </a:r>
            <a:r>
              <a:rPr b="1" lang="en">
                <a:solidFill>
                  <a:schemeClr val="accent4"/>
                </a:solidFill>
              </a:rPr>
              <a:t>electrical signals in neurons</a:t>
            </a:r>
            <a:r>
              <a:rPr lang="en"/>
              <a:t>.</a:t>
            </a:r>
            <a:endParaRPr/>
          </a:p>
        </p:txBody>
      </p:sp>
      <p:pic>
        <p:nvPicPr>
          <p:cNvPr id="330" name="Google Shape;330;p15"/>
          <p:cNvPicPr preferRelativeResize="0"/>
          <p:nvPr/>
        </p:nvPicPr>
        <p:blipFill rotWithShape="1">
          <a:blip r:embed="rId3">
            <a:alphaModFix/>
          </a:blip>
          <a:srcRect b="0" l="0" r="0" t="0"/>
          <a:stretch/>
        </p:blipFill>
        <p:spPr>
          <a:xfrm>
            <a:off x="751025" y="1070800"/>
            <a:ext cx="7641950"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There needs to be some difference in charge concentration between two points in the neuron for electrical charge to flow (</a:t>
            </a:r>
            <a:r>
              <a:rPr b="1" lang="en">
                <a:solidFill>
                  <a:schemeClr val="accent3"/>
                </a:solidFill>
              </a:rPr>
              <a:t>current</a:t>
            </a:r>
            <a:r>
              <a:rPr lang="en"/>
              <a:t>).</a:t>
            </a:r>
            <a:endParaRPr/>
          </a:p>
        </p:txBody>
      </p:sp>
      <p:pic>
        <p:nvPicPr>
          <p:cNvPr id="336" name="Google Shape;336;p16"/>
          <p:cNvPicPr preferRelativeResize="0"/>
          <p:nvPr/>
        </p:nvPicPr>
        <p:blipFill rotWithShape="1">
          <a:blip r:embed="rId3">
            <a:alphaModFix/>
          </a:blip>
          <a:srcRect b="0" l="0" r="0" t="0"/>
          <a:stretch/>
        </p:blipFill>
        <p:spPr>
          <a:xfrm>
            <a:off x="5253621" y="2051463"/>
            <a:ext cx="3340200" cy="1670125"/>
          </a:xfrm>
          <a:prstGeom prst="rect">
            <a:avLst/>
          </a:prstGeom>
          <a:noFill/>
          <a:ln>
            <a:noFill/>
          </a:ln>
        </p:spPr>
      </p:pic>
      <p:sp>
        <p:nvSpPr>
          <p:cNvPr id="337" name="Google Shape;337;p16"/>
          <p:cNvSpPr/>
          <p:nvPr/>
        </p:nvSpPr>
        <p:spPr>
          <a:xfrm>
            <a:off x="761563" y="2419386"/>
            <a:ext cx="2823787" cy="934170"/>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2629966" y="2408786"/>
            <a:ext cx="955500" cy="9555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16"/>
          <p:cNvPicPr preferRelativeResize="0"/>
          <p:nvPr/>
        </p:nvPicPr>
        <p:blipFill rotWithShape="1">
          <a:blip r:embed="rId4">
            <a:alphaModFix/>
          </a:blip>
          <a:srcRect b="0" l="0" r="39914" t="0"/>
          <a:stretch/>
        </p:blipFill>
        <p:spPr>
          <a:xfrm flipH="1">
            <a:off x="3083501" y="2712806"/>
            <a:ext cx="1645212" cy="1426119"/>
          </a:xfrm>
          <a:prstGeom prst="rect">
            <a:avLst/>
          </a:prstGeom>
          <a:noFill/>
          <a:ln>
            <a:noFill/>
          </a:ln>
        </p:spPr>
      </p:pic>
      <p:sp>
        <p:nvSpPr>
          <p:cNvPr id="340" name="Google Shape;340;p16"/>
          <p:cNvSpPr txBox="1"/>
          <p:nvPr/>
        </p:nvSpPr>
        <p:spPr>
          <a:xfrm>
            <a:off x="311688"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High Pressure</a:t>
            </a:r>
            <a:endParaRPr b="1" i="0" sz="1400" u="none" cap="none" strike="noStrike">
              <a:solidFill>
                <a:srgbClr val="000000"/>
              </a:solidFill>
              <a:latin typeface="Lato"/>
              <a:ea typeface="Lato"/>
              <a:cs typeface="Lato"/>
              <a:sym typeface="Lato"/>
            </a:endParaRPr>
          </a:p>
        </p:txBody>
      </p:sp>
      <p:cxnSp>
        <p:nvCxnSpPr>
          <p:cNvPr id="341" name="Google Shape;341;p16"/>
          <p:cNvCxnSpPr/>
          <p:nvPr/>
        </p:nvCxnSpPr>
        <p:spPr>
          <a:xfrm>
            <a:off x="1271916" y="2886474"/>
            <a:ext cx="1031400" cy="0"/>
          </a:xfrm>
          <a:prstGeom prst="straightConnector1">
            <a:avLst/>
          </a:prstGeom>
          <a:noFill/>
          <a:ln cap="flat" cmpd="sng" w="38100">
            <a:solidFill>
              <a:srgbClr val="D03354"/>
            </a:solidFill>
            <a:prstDash val="solid"/>
            <a:round/>
            <a:headEnd len="sm" w="sm" type="none"/>
            <a:tailEnd len="med" w="med" type="triangle"/>
          </a:ln>
        </p:spPr>
      </p:cxnSp>
      <p:sp>
        <p:nvSpPr>
          <p:cNvPr id="342" name="Google Shape;342;p16"/>
          <p:cNvSpPr txBox="1"/>
          <p:nvPr/>
        </p:nvSpPr>
        <p:spPr>
          <a:xfrm>
            <a:off x="2689144"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Low</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Pressure</a:t>
            </a:r>
            <a:endParaRPr b="1" i="0" sz="400" u="none" cap="none" strike="noStrike">
              <a:solidFill>
                <a:srgbClr val="000000"/>
              </a:solidFill>
              <a:latin typeface="Lato"/>
              <a:ea typeface="Lato"/>
              <a:cs typeface="Lato"/>
              <a:sym typeface="Lato"/>
            </a:endParaRPr>
          </a:p>
        </p:txBody>
      </p:sp>
      <p:sp>
        <p:nvSpPr>
          <p:cNvPr id="343" name="Google Shape;343;p16"/>
          <p:cNvSpPr txBox="1"/>
          <p:nvPr/>
        </p:nvSpPr>
        <p:spPr>
          <a:xfrm>
            <a:off x="5493288" y="16027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Large Positive Charge</a:t>
            </a:r>
            <a:endParaRPr b="1" i="0" sz="1400" u="none" cap="none" strike="noStrike">
              <a:solidFill>
                <a:srgbClr val="000000"/>
              </a:solidFill>
              <a:latin typeface="Lato"/>
              <a:ea typeface="Lato"/>
              <a:cs typeface="Lato"/>
              <a:sym typeface="Lato"/>
            </a:endParaRPr>
          </a:p>
        </p:txBody>
      </p:sp>
      <p:sp>
        <p:nvSpPr>
          <p:cNvPr id="344" name="Google Shape;344;p16"/>
          <p:cNvSpPr txBox="1"/>
          <p:nvPr/>
        </p:nvSpPr>
        <p:spPr>
          <a:xfrm>
            <a:off x="7718344"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Small Positive Charge </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or Negative Charge</a:t>
            </a:r>
            <a:endParaRPr b="1" i="0" sz="400" u="none" cap="none" strike="noStrike">
              <a:solidFill>
                <a:srgbClr val="000000"/>
              </a:solidFill>
              <a:latin typeface="Lato"/>
              <a:ea typeface="Lato"/>
              <a:cs typeface="Lato"/>
              <a:sym typeface="Lato"/>
            </a:endParaRPr>
          </a:p>
        </p:txBody>
      </p:sp>
      <p:cxnSp>
        <p:nvCxnSpPr>
          <p:cNvPr id="345" name="Google Shape;345;p16"/>
          <p:cNvCxnSpPr/>
          <p:nvPr/>
        </p:nvCxnSpPr>
        <p:spPr>
          <a:xfrm>
            <a:off x="6686941" y="2666899"/>
            <a:ext cx="1031400" cy="0"/>
          </a:xfrm>
          <a:prstGeom prst="straightConnector1">
            <a:avLst/>
          </a:prstGeom>
          <a:noFill/>
          <a:ln cap="flat" cmpd="sng" w="38100">
            <a:solidFill>
              <a:srgbClr val="D03354"/>
            </a:solidFill>
            <a:prstDash val="solid"/>
            <a:round/>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0982b6d91f_0_18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3520">
                <a:solidFill>
                  <a:schemeClr val="dk1"/>
                </a:solidFill>
              </a:rPr>
              <a:t>Today, we will be learning about </a:t>
            </a:r>
            <a:r>
              <a:rPr b="1" lang="en" sz="3520">
                <a:solidFill>
                  <a:schemeClr val="accent3"/>
                </a:solidFill>
              </a:rPr>
              <a:t>brain signals</a:t>
            </a:r>
            <a:r>
              <a:rPr lang="en" sz="3520">
                <a:solidFill>
                  <a:schemeClr val="dk1"/>
                </a:solidFill>
              </a:rPr>
              <a:t>, and how you can </a:t>
            </a:r>
            <a:r>
              <a:rPr b="1" lang="en" sz="3520">
                <a:solidFill>
                  <a:schemeClr val="accent2"/>
                </a:solidFill>
              </a:rPr>
              <a:t>extract information </a:t>
            </a:r>
            <a:r>
              <a:rPr lang="en" sz="3520">
                <a:solidFill>
                  <a:schemeClr val="dk1"/>
                </a:solidFill>
              </a:rPr>
              <a:t>from these signals to make decisions. </a:t>
            </a:r>
            <a:endParaRPr sz="352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Think of this flow of charge as a </a:t>
            </a:r>
            <a:r>
              <a:rPr b="1" lang="en">
                <a:solidFill>
                  <a:schemeClr val="accent5"/>
                </a:solidFill>
              </a:rPr>
              <a:t>transfer of information</a:t>
            </a:r>
            <a:r>
              <a:rPr lang="en"/>
              <a:t>. With no flow, there is no information being transferred.</a:t>
            </a:r>
            <a:endParaRPr/>
          </a:p>
        </p:txBody>
      </p:sp>
      <p:pic>
        <p:nvPicPr>
          <p:cNvPr id="351" name="Google Shape;351;p17"/>
          <p:cNvPicPr preferRelativeResize="0"/>
          <p:nvPr/>
        </p:nvPicPr>
        <p:blipFill rotWithShape="1">
          <a:blip r:embed="rId3">
            <a:alphaModFix/>
          </a:blip>
          <a:srcRect b="0" l="0" r="0" t="0"/>
          <a:stretch/>
        </p:blipFill>
        <p:spPr>
          <a:xfrm>
            <a:off x="5253621" y="2051463"/>
            <a:ext cx="3340200" cy="1670125"/>
          </a:xfrm>
          <a:prstGeom prst="rect">
            <a:avLst/>
          </a:prstGeom>
          <a:noFill/>
          <a:ln>
            <a:noFill/>
          </a:ln>
        </p:spPr>
      </p:pic>
      <p:sp>
        <p:nvSpPr>
          <p:cNvPr id="352" name="Google Shape;352;p17"/>
          <p:cNvSpPr/>
          <p:nvPr/>
        </p:nvSpPr>
        <p:spPr>
          <a:xfrm>
            <a:off x="761563" y="2419386"/>
            <a:ext cx="2823787" cy="934170"/>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2629966" y="2408786"/>
            <a:ext cx="955500" cy="9555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17"/>
          <p:cNvPicPr preferRelativeResize="0"/>
          <p:nvPr/>
        </p:nvPicPr>
        <p:blipFill rotWithShape="1">
          <a:blip r:embed="rId4">
            <a:alphaModFix/>
          </a:blip>
          <a:srcRect b="0" l="0" r="39914" t="0"/>
          <a:stretch/>
        </p:blipFill>
        <p:spPr>
          <a:xfrm flipH="1">
            <a:off x="3083501" y="2712806"/>
            <a:ext cx="1645212" cy="1426119"/>
          </a:xfrm>
          <a:prstGeom prst="rect">
            <a:avLst/>
          </a:prstGeom>
          <a:noFill/>
          <a:ln>
            <a:noFill/>
          </a:ln>
        </p:spPr>
      </p:pic>
      <p:sp>
        <p:nvSpPr>
          <p:cNvPr id="355" name="Google Shape;355;p17"/>
          <p:cNvSpPr txBox="1"/>
          <p:nvPr/>
        </p:nvSpPr>
        <p:spPr>
          <a:xfrm>
            <a:off x="311688"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High Pressure</a:t>
            </a:r>
            <a:endParaRPr b="1" i="0" sz="1400" u="none" cap="none" strike="noStrike">
              <a:solidFill>
                <a:srgbClr val="000000"/>
              </a:solidFill>
              <a:latin typeface="Lato"/>
              <a:ea typeface="Lato"/>
              <a:cs typeface="Lato"/>
              <a:sym typeface="Lato"/>
            </a:endParaRPr>
          </a:p>
        </p:txBody>
      </p:sp>
      <p:cxnSp>
        <p:nvCxnSpPr>
          <p:cNvPr id="356" name="Google Shape;356;p17"/>
          <p:cNvCxnSpPr/>
          <p:nvPr/>
        </p:nvCxnSpPr>
        <p:spPr>
          <a:xfrm>
            <a:off x="1271916" y="2886474"/>
            <a:ext cx="1031400" cy="0"/>
          </a:xfrm>
          <a:prstGeom prst="straightConnector1">
            <a:avLst/>
          </a:prstGeom>
          <a:noFill/>
          <a:ln cap="flat" cmpd="sng" w="38100">
            <a:solidFill>
              <a:srgbClr val="D03354"/>
            </a:solidFill>
            <a:prstDash val="solid"/>
            <a:round/>
            <a:headEnd len="sm" w="sm" type="none"/>
            <a:tailEnd len="med" w="med" type="triangle"/>
          </a:ln>
        </p:spPr>
      </p:cxnSp>
      <p:sp>
        <p:nvSpPr>
          <p:cNvPr id="357" name="Google Shape;357;p17"/>
          <p:cNvSpPr txBox="1"/>
          <p:nvPr/>
        </p:nvSpPr>
        <p:spPr>
          <a:xfrm>
            <a:off x="2689144"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Low</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Pressure</a:t>
            </a:r>
            <a:endParaRPr b="1" i="0" sz="400" u="none" cap="none" strike="noStrike">
              <a:solidFill>
                <a:srgbClr val="000000"/>
              </a:solidFill>
              <a:latin typeface="Lato"/>
              <a:ea typeface="Lato"/>
              <a:cs typeface="Lato"/>
              <a:sym typeface="Lato"/>
            </a:endParaRPr>
          </a:p>
        </p:txBody>
      </p:sp>
      <p:sp>
        <p:nvSpPr>
          <p:cNvPr id="358" name="Google Shape;358;p17"/>
          <p:cNvSpPr txBox="1"/>
          <p:nvPr/>
        </p:nvSpPr>
        <p:spPr>
          <a:xfrm>
            <a:off x="5493288" y="16027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Large Positive Charge</a:t>
            </a:r>
            <a:endParaRPr b="1" i="0" sz="1400" u="none" cap="none" strike="noStrike">
              <a:solidFill>
                <a:srgbClr val="000000"/>
              </a:solidFill>
              <a:latin typeface="Lato"/>
              <a:ea typeface="Lato"/>
              <a:cs typeface="Lato"/>
              <a:sym typeface="Lato"/>
            </a:endParaRPr>
          </a:p>
        </p:txBody>
      </p:sp>
      <p:sp>
        <p:nvSpPr>
          <p:cNvPr id="359" name="Google Shape;359;p17"/>
          <p:cNvSpPr txBox="1"/>
          <p:nvPr/>
        </p:nvSpPr>
        <p:spPr>
          <a:xfrm>
            <a:off x="7718344"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Small Positive Charge </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or Negative Charge</a:t>
            </a:r>
            <a:endParaRPr b="1" i="0" sz="400" u="none" cap="none" strike="noStrike">
              <a:solidFill>
                <a:srgbClr val="000000"/>
              </a:solidFill>
              <a:latin typeface="Lato"/>
              <a:ea typeface="Lato"/>
              <a:cs typeface="Lato"/>
              <a:sym typeface="Lato"/>
            </a:endParaRPr>
          </a:p>
        </p:txBody>
      </p:sp>
      <p:cxnSp>
        <p:nvCxnSpPr>
          <p:cNvPr id="360" name="Google Shape;360;p17"/>
          <p:cNvCxnSpPr/>
          <p:nvPr/>
        </p:nvCxnSpPr>
        <p:spPr>
          <a:xfrm>
            <a:off x="6686941" y="2666899"/>
            <a:ext cx="1031400" cy="0"/>
          </a:xfrm>
          <a:prstGeom prst="straightConnector1">
            <a:avLst/>
          </a:prstGeom>
          <a:noFill/>
          <a:ln cap="flat" cmpd="sng" w="38100">
            <a:solidFill>
              <a:srgbClr val="D03354"/>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0982b6d91f_0_2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sz="3500"/>
              <a:t>What happens when there is a difference in pressure between two points in a pipe?</a:t>
            </a:r>
            <a:endParaRPr b="0" sz="3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0982b6d91f_0_228"/>
          <p:cNvSpPr txBox="1"/>
          <p:nvPr>
            <p:ph type="title"/>
          </p:nvPr>
        </p:nvSpPr>
        <p:spPr>
          <a:xfrm>
            <a:off x="265500" y="1233175"/>
            <a:ext cx="36318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Water will flow through a pipe.</a:t>
            </a:r>
            <a:endParaRPr/>
          </a:p>
        </p:txBody>
      </p:sp>
      <p:sp>
        <p:nvSpPr>
          <p:cNvPr id="371" name="Google Shape;371;g10982b6d91f_0_228"/>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This is our water analogy of voltage.</a:t>
            </a:r>
            <a:endParaRPr/>
          </a:p>
        </p:txBody>
      </p:sp>
      <p:sp>
        <p:nvSpPr>
          <p:cNvPr id="372" name="Google Shape;372;g10982b6d91f_0_228"/>
          <p:cNvSpPr/>
          <p:nvPr/>
        </p:nvSpPr>
        <p:spPr>
          <a:xfrm>
            <a:off x="5410936" y="1981135"/>
            <a:ext cx="2500911" cy="859464"/>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0982b6d91f_0_228"/>
          <p:cNvSpPr/>
          <p:nvPr/>
        </p:nvSpPr>
        <p:spPr>
          <a:xfrm>
            <a:off x="7065703" y="1971384"/>
            <a:ext cx="846000" cy="8790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g10982b6d91f_0_228"/>
          <p:cNvPicPr preferRelativeResize="0"/>
          <p:nvPr/>
        </p:nvPicPr>
        <p:blipFill rotWithShape="1">
          <a:blip r:embed="rId3">
            <a:alphaModFix/>
          </a:blip>
          <a:srcRect b="0" l="0" r="39914" t="0"/>
          <a:stretch/>
        </p:blipFill>
        <p:spPr>
          <a:xfrm flipH="1">
            <a:off x="7467380" y="2251091"/>
            <a:ext cx="1457095" cy="1312071"/>
          </a:xfrm>
          <a:prstGeom prst="rect">
            <a:avLst/>
          </a:prstGeom>
          <a:noFill/>
          <a:ln>
            <a:noFill/>
          </a:ln>
        </p:spPr>
      </p:pic>
      <p:sp>
        <p:nvSpPr>
          <p:cNvPr id="375" name="Google Shape;375;g10982b6d91f_0_228"/>
          <p:cNvSpPr txBox="1"/>
          <p:nvPr/>
        </p:nvSpPr>
        <p:spPr>
          <a:xfrm>
            <a:off x="5012500" y="1580350"/>
            <a:ext cx="1195500" cy="33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1600" u="none" cap="none" strike="noStrike">
                <a:solidFill>
                  <a:srgbClr val="000000"/>
                </a:solidFill>
                <a:latin typeface="Lato"/>
                <a:ea typeface="Lato"/>
                <a:cs typeface="Lato"/>
                <a:sym typeface="Lato"/>
              </a:rPr>
              <a:t>High Pressure</a:t>
            </a:r>
            <a:endParaRPr b="1" i="0" sz="1600" u="none" cap="none" strike="noStrike">
              <a:solidFill>
                <a:srgbClr val="000000"/>
              </a:solidFill>
              <a:latin typeface="Lato"/>
              <a:ea typeface="Lato"/>
              <a:cs typeface="Lato"/>
              <a:sym typeface="Lato"/>
            </a:endParaRPr>
          </a:p>
        </p:txBody>
      </p:sp>
      <p:cxnSp>
        <p:nvCxnSpPr>
          <p:cNvPr id="376" name="Google Shape;376;g10982b6d91f_0_228"/>
          <p:cNvCxnSpPr/>
          <p:nvPr/>
        </p:nvCxnSpPr>
        <p:spPr>
          <a:xfrm>
            <a:off x="5862934" y="2410870"/>
            <a:ext cx="913500" cy="0"/>
          </a:xfrm>
          <a:prstGeom prst="straightConnector1">
            <a:avLst/>
          </a:prstGeom>
          <a:noFill/>
          <a:ln cap="flat" cmpd="sng" w="38100">
            <a:solidFill>
              <a:srgbClr val="D03354"/>
            </a:solidFill>
            <a:prstDash val="solid"/>
            <a:round/>
            <a:headEnd len="sm" w="sm" type="none"/>
            <a:tailEnd len="med" w="med" type="triangle"/>
          </a:ln>
        </p:spPr>
      </p:cxnSp>
      <p:sp>
        <p:nvSpPr>
          <p:cNvPr id="377" name="Google Shape;377;g10982b6d91f_0_228"/>
          <p:cNvSpPr txBox="1"/>
          <p:nvPr/>
        </p:nvSpPr>
        <p:spPr>
          <a:xfrm>
            <a:off x="7118114" y="1580338"/>
            <a:ext cx="846000" cy="33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800" u="none" cap="none" strike="noStrike">
                <a:solidFill>
                  <a:srgbClr val="000000"/>
                </a:solidFill>
                <a:latin typeface="Lato"/>
                <a:ea typeface="Lato"/>
                <a:cs typeface="Lato"/>
                <a:sym typeface="Lato"/>
              </a:rPr>
              <a:t>Low</a:t>
            </a:r>
            <a:endParaRPr b="1" i="0" sz="8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800" u="none" cap="none" strike="noStrike">
                <a:solidFill>
                  <a:srgbClr val="000000"/>
                </a:solidFill>
                <a:latin typeface="Lato"/>
                <a:ea typeface="Lato"/>
                <a:cs typeface="Lato"/>
                <a:sym typeface="Lato"/>
              </a:rPr>
              <a:t>Pressure</a:t>
            </a:r>
            <a:endParaRPr b="1" i="0" sz="800" u="none" cap="none" strike="noStrike">
              <a:solidFill>
                <a:srgbClr val="00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0982b6d91f_0_2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sz="3500"/>
              <a:t>What happens when there is voltage across a resistor?</a:t>
            </a:r>
            <a:endParaRPr b="0" sz="3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0982b6d91f_0_234"/>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Electrons or electrical charge will flow through the resistor.</a:t>
            </a:r>
            <a:endParaRPr sz="3000"/>
          </a:p>
        </p:txBody>
      </p:sp>
      <p:sp>
        <p:nvSpPr>
          <p:cNvPr id="388" name="Google Shape;388;g10982b6d91f_0_234"/>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This is what Ohm’s law states.</a:t>
            </a:r>
            <a:endParaRPr/>
          </a:p>
          <a:p>
            <a:pPr indent="0" lvl="0" marL="0" rtl="0" algn="ctr">
              <a:spcBef>
                <a:spcPts val="0"/>
              </a:spcBef>
              <a:spcAft>
                <a:spcPts val="0"/>
              </a:spcAft>
              <a:buNone/>
            </a:pPr>
            <a:r>
              <a:t/>
            </a:r>
            <a:endParaRPr/>
          </a:p>
        </p:txBody>
      </p:sp>
      <p:sp>
        <p:nvSpPr>
          <p:cNvPr id="389" name="Google Shape;389;g10982b6d91f_0_234"/>
          <p:cNvSpPr txBox="1"/>
          <p:nvPr>
            <p:ph idx="2" type="body"/>
          </p:nvPr>
        </p:nvSpPr>
        <p:spPr>
          <a:xfrm>
            <a:off x="5341725" y="1326300"/>
            <a:ext cx="3362100" cy="24909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600"/>
              <a:buNone/>
            </a:pPr>
            <a:r>
              <a:rPr lang="en" sz="4800">
                <a:solidFill>
                  <a:schemeClr val="dk1"/>
                </a:solidFill>
              </a:rPr>
              <a:t>V = IR</a:t>
            </a:r>
            <a:endParaRPr sz="4800">
              <a:solidFill>
                <a:schemeClr val="dk1"/>
              </a:solidFill>
            </a:endParaRPr>
          </a:p>
          <a:p>
            <a:pPr indent="0" lvl="0" marL="0" rtl="0" algn="ctr">
              <a:lnSpc>
                <a:spcPct val="115000"/>
              </a:lnSpc>
              <a:spcBef>
                <a:spcPts val="1200"/>
              </a:spcBef>
              <a:spcAft>
                <a:spcPts val="1200"/>
              </a:spcAft>
              <a:buSzPts val="1600"/>
              <a:buNone/>
            </a:pPr>
            <a:r>
              <a:t/>
            </a:r>
            <a:endParaRPr sz="3600">
              <a:solidFill>
                <a:srgbClr val="DDA824"/>
              </a:solidFill>
            </a:endParaRPr>
          </a:p>
        </p:txBody>
      </p:sp>
      <p:cxnSp>
        <p:nvCxnSpPr>
          <p:cNvPr id="390" name="Google Shape;390;g10982b6d91f_0_234"/>
          <p:cNvCxnSpPr/>
          <p:nvPr/>
        </p:nvCxnSpPr>
        <p:spPr>
          <a:xfrm>
            <a:off x="5572971" y="2797419"/>
            <a:ext cx="996000" cy="0"/>
          </a:xfrm>
          <a:prstGeom prst="straightConnector1">
            <a:avLst/>
          </a:prstGeom>
          <a:noFill/>
          <a:ln cap="flat" cmpd="sng" w="38100">
            <a:solidFill>
              <a:schemeClr val="accent5"/>
            </a:solidFill>
            <a:prstDash val="solid"/>
            <a:round/>
            <a:headEnd len="sm" w="sm" type="none"/>
            <a:tailEnd len="sm" w="sm" type="none"/>
          </a:ln>
        </p:spPr>
      </p:cxnSp>
      <p:cxnSp>
        <p:nvCxnSpPr>
          <p:cNvPr id="391" name="Google Shape;391;g10982b6d91f_0_234"/>
          <p:cNvCxnSpPr/>
          <p:nvPr/>
        </p:nvCxnSpPr>
        <p:spPr>
          <a:xfrm flipH="1" rot="10800000">
            <a:off x="6509386" y="2620571"/>
            <a:ext cx="204300" cy="353700"/>
          </a:xfrm>
          <a:prstGeom prst="straightConnector1">
            <a:avLst/>
          </a:prstGeom>
          <a:noFill/>
          <a:ln cap="flat" cmpd="sng" w="38100">
            <a:solidFill>
              <a:schemeClr val="accent5"/>
            </a:solidFill>
            <a:prstDash val="solid"/>
            <a:round/>
            <a:headEnd len="sm" w="sm" type="none"/>
            <a:tailEnd len="sm" w="sm" type="none"/>
          </a:ln>
        </p:spPr>
      </p:cxnSp>
      <p:cxnSp>
        <p:nvCxnSpPr>
          <p:cNvPr id="392" name="Google Shape;392;g10982b6d91f_0_234"/>
          <p:cNvCxnSpPr/>
          <p:nvPr/>
        </p:nvCxnSpPr>
        <p:spPr>
          <a:xfrm rot="10800000">
            <a:off x="6713620" y="2619646"/>
            <a:ext cx="207000" cy="355500"/>
          </a:xfrm>
          <a:prstGeom prst="straightConnector1">
            <a:avLst/>
          </a:prstGeom>
          <a:noFill/>
          <a:ln cap="flat" cmpd="sng" w="38100">
            <a:solidFill>
              <a:schemeClr val="accent5"/>
            </a:solidFill>
            <a:prstDash val="solid"/>
            <a:round/>
            <a:headEnd len="sm" w="sm" type="none"/>
            <a:tailEnd len="sm" w="sm" type="none"/>
          </a:ln>
        </p:spPr>
      </p:cxnSp>
      <p:cxnSp>
        <p:nvCxnSpPr>
          <p:cNvPr id="393" name="Google Shape;393;g10982b6d91f_0_234"/>
          <p:cNvCxnSpPr/>
          <p:nvPr/>
        </p:nvCxnSpPr>
        <p:spPr>
          <a:xfrm flipH="1" rot="10800000">
            <a:off x="6920620" y="2620571"/>
            <a:ext cx="204300" cy="353700"/>
          </a:xfrm>
          <a:prstGeom prst="straightConnector1">
            <a:avLst/>
          </a:prstGeom>
          <a:noFill/>
          <a:ln cap="flat" cmpd="sng" w="38100">
            <a:solidFill>
              <a:schemeClr val="accent5"/>
            </a:solidFill>
            <a:prstDash val="solid"/>
            <a:round/>
            <a:headEnd len="sm" w="sm" type="none"/>
            <a:tailEnd len="sm" w="sm" type="none"/>
          </a:ln>
        </p:spPr>
      </p:cxnSp>
      <p:cxnSp>
        <p:nvCxnSpPr>
          <p:cNvPr id="394" name="Google Shape;394;g10982b6d91f_0_234"/>
          <p:cNvCxnSpPr/>
          <p:nvPr/>
        </p:nvCxnSpPr>
        <p:spPr>
          <a:xfrm rot="10800000">
            <a:off x="7124854" y="2619646"/>
            <a:ext cx="207000" cy="355500"/>
          </a:xfrm>
          <a:prstGeom prst="straightConnector1">
            <a:avLst/>
          </a:prstGeom>
          <a:noFill/>
          <a:ln cap="flat" cmpd="sng" w="38100">
            <a:solidFill>
              <a:schemeClr val="accent5"/>
            </a:solidFill>
            <a:prstDash val="solid"/>
            <a:round/>
            <a:headEnd len="sm" w="sm" type="none"/>
            <a:tailEnd len="sm" w="sm" type="none"/>
          </a:ln>
        </p:spPr>
      </p:cxnSp>
      <p:cxnSp>
        <p:nvCxnSpPr>
          <p:cNvPr id="395" name="Google Shape;395;g10982b6d91f_0_234"/>
          <p:cNvCxnSpPr/>
          <p:nvPr/>
        </p:nvCxnSpPr>
        <p:spPr>
          <a:xfrm>
            <a:off x="7476716" y="2797419"/>
            <a:ext cx="894900" cy="0"/>
          </a:xfrm>
          <a:prstGeom prst="straightConnector1">
            <a:avLst/>
          </a:prstGeom>
          <a:noFill/>
          <a:ln cap="flat" cmpd="sng" w="38100">
            <a:solidFill>
              <a:schemeClr val="accent5"/>
            </a:solidFill>
            <a:prstDash val="solid"/>
            <a:round/>
            <a:headEnd len="sm" w="sm" type="none"/>
            <a:tailEnd len="sm" w="sm" type="none"/>
          </a:ln>
        </p:spPr>
      </p:cxnSp>
      <p:cxnSp>
        <p:nvCxnSpPr>
          <p:cNvPr id="396" name="Google Shape;396;g10982b6d91f_0_234"/>
          <p:cNvCxnSpPr/>
          <p:nvPr/>
        </p:nvCxnSpPr>
        <p:spPr>
          <a:xfrm flipH="1" rot="10800000">
            <a:off x="7331854" y="2620571"/>
            <a:ext cx="204300" cy="353700"/>
          </a:xfrm>
          <a:prstGeom prst="straightConnector1">
            <a:avLst/>
          </a:prstGeom>
          <a:noFill/>
          <a:ln cap="flat" cmpd="sng" w="38100">
            <a:solidFill>
              <a:schemeClr val="accent5"/>
            </a:solidFill>
            <a:prstDash val="solid"/>
            <a:round/>
            <a:headEnd len="sm" w="sm" type="none"/>
            <a:tailEnd len="sm" w="sm" type="none"/>
          </a:ln>
        </p:spPr>
      </p:cxnSp>
      <p:sp>
        <p:nvSpPr>
          <p:cNvPr id="397" name="Google Shape;397;g10982b6d91f_0_234"/>
          <p:cNvSpPr/>
          <p:nvPr/>
        </p:nvSpPr>
        <p:spPr>
          <a:xfrm>
            <a:off x="6679366" y="3253166"/>
            <a:ext cx="166200" cy="1662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0982b6d91f_0_234"/>
          <p:cNvSpPr/>
          <p:nvPr/>
        </p:nvSpPr>
        <p:spPr>
          <a:xfrm>
            <a:off x="7080137" y="3253166"/>
            <a:ext cx="166200" cy="166200"/>
          </a:xfrm>
          <a:prstGeom prst="mathMinus">
            <a:avLst>
              <a:gd fmla="val 23520" name="adj1"/>
            </a:avLst>
          </a:prstGeom>
          <a:solidFill>
            <a:srgbClr val="FF7A7A"/>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9" name="Google Shape;399;g10982b6d91f_0_234"/>
          <p:cNvCxnSpPr/>
          <p:nvPr/>
        </p:nvCxnSpPr>
        <p:spPr>
          <a:xfrm>
            <a:off x="5572971" y="2800025"/>
            <a:ext cx="0" cy="788700"/>
          </a:xfrm>
          <a:prstGeom prst="straightConnector1">
            <a:avLst/>
          </a:prstGeom>
          <a:noFill/>
          <a:ln cap="flat" cmpd="sng" w="38100">
            <a:solidFill>
              <a:schemeClr val="accent5"/>
            </a:solidFill>
            <a:prstDash val="solid"/>
            <a:round/>
            <a:headEnd len="sm" w="sm" type="none"/>
            <a:tailEnd len="sm" w="sm" type="none"/>
          </a:ln>
        </p:spPr>
      </p:cxnSp>
      <p:cxnSp>
        <p:nvCxnSpPr>
          <p:cNvPr id="400" name="Google Shape;400;g10982b6d91f_0_234"/>
          <p:cNvCxnSpPr/>
          <p:nvPr/>
        </p:nvCxnSpPr>
        <p:spPr>
          <a:xfrm>
            <a:off x="8382580" y="2800025"/>
            <a:ext cx="0" cy="788700"/>
          </a:xfrm>
          <a:prstGeom prst="straightConnector1">
            <a:avLst/>
          </a:prstGeom>
          <a:noFill/>
          <a:ln cap="flat" cmpd="sng" w="38100">
            <a:solidFill>
              <a:schemeClr val="accent5"/>
            </a:solidFill>
            <a:prstDash val="solid"/>
            <a:round/>
            <a:headEnd len="sm" w="sm" type="none"/>
            <a:tailEnd len="sm" w="sm" type="none"/>
          </a:ln>
        </p:spPr>
      </p:cxnSp>
      <p:cxnSp>
        <p:nvCxnSpPr>
          <p:cNvPr id="401" name="Google Shape;401;g10982b6d91f_0_234"/>
          <p:cNvCxnSpPr/>
          <p:nvPr/>
        </p:nvCxnSpPr>
        <p:spPr>
          <a:xfrm>
            <a:off x="7163259" y="3607691"/>
            <a:ext cx="1208400" cy="0"/>
          </a:xfrm>
          <a:prstGeom prst="straightConnector1">
            <a:avLst/>
          </a:prstGeom>
          <a:noFill/>
          <a:ln cap="flat" cmpd="sng" w="38100">
            <a:solidFill>
              <a:schemeClr val="accent5"/>
            </a:solidFill>
            <a:prstDash val="solid"/>
            <a:round/>
            <a:headEnd len="sm" w="sm" type="none"/>
            <a:tailEnd len="sm" w="sm" type="none"/>
          </a:ln>
        </p:spPr>
      </p:cxnSp>
      <p:cxnSp>
        <p:nvCxnSpPr>
          <p:cNvPr id="402" name="Google Shape;402;g10982b6d91f_0_234"/>
          <p:cNvCxnSpPr/>
          <p:nvPr/>
        </p:nvCxnSpPr>
        <p:spPr>
          <a:xfrm>
            <a:off x="5572971" y="3607691"/>
            <a:ext cx="1189500" cy="0"/>
          </a:xfrm>
          <a:prstGeom prst="straightConnector1">
            <a:avLst/>
          </a:prstGeom>
          <a:noFill/>
          <a:ln cap="flat" cmpd="sng" w="38100">
            <a:solidFill>
              <a:schemeClr val="accent5"/>
            </a:solidFill>
            <a:prstDash val="solid"/>
            <a:round/>
            <a:headEnd len="sm" w="sm" type="none"/>
            <a:tailEnd len="sm" w="sm" type="none"/>
          </a:ln>
        </p:spPr>
      </p:cxnSp>
      <p:cxnSp>
        <p:nvCxnSpPr>
          <p:cNvPr id="403" name="Google Shape;403;g10982b6d91f_0_234"/>
          <p:cNvCxnSpPr/>
          <p:nvPr/>
        </p:nvCxnSpPr>
        <p:spPr>
          <a:xfrm>
            <a:off x="6762488" y="3448010"/>
            <a:ext cx="0" cy="319500"/>
          </a:xfrm>
          <a:prstGeom prst="straightConnector1">
            <a:avLst/>
          </a:prstGeom>
          <a:noFill/>
          <a:ln cap="flat" cmpd="sng" w="38100">
            <a:solidFill>
              <a:schemeClr val="accent5"/>
            </a:solidFill>
            <a:prstDash val="solid"/>
            <a:round/>
            <a:headEnd len="sm" w="sm" type="none"/>
            <a:tailEnd len="sm" w="sm" type="none"/>
          </a:ln>
        </p:spPr>
      </p:cxnSp>
      <p:cxnSp>
        <p:nvCxnSpPr>
          <p:cNvPr id="404" name="Google Shape;404;g10982b6d91f_0_234"/>
          <p:cNvCxnSpPr/>
          <p:nvPr/>
        </p:nvCxnSpPr>
        <p:spPr>
          <a:xfrm>
            <a:off x="7163259" y="3448010"/>
            <a:ext cx="0" cy="319500"/>
          </a:xfrm>
          <a:prstGeom prst="straightConnector1">
            <a:avLst/>
          </a:prstGeom>
          <a:noFill/>
          <a:ln cap="flat" cmpd="sng" w="38100">
            <a:solidFill>
              <a:schemeClr val="accent5"/>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0982b6d91f_0_2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sz="3500"/>
              <a:t>What happens when there is a difference in charge across a neuronal membrane?</a:t>
            </a:r>
            <a:endParaRPr b="0" sz="3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0982b6d91f_0_280"/>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t>Electrical charges or ions will flow through a neuron.</a:t>
            </a:r>
            <a:endParaRPr sz="2980"/>
          </a:p>
        </p:txBody>
      </p:sp>
      <p:sp>
        <p:nvSpPr>
          <p:cNvPr id="415" name="Google Shape;415;g10982b6d91f_0_280"/>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This is sort of what the EEG will </a:t>
            </a:r>
            <a:r>
              <a:rPr lang="en"/>
              <a:t>pick up!</a:t>
            </a:r>
            <a:r>
              <a:rPr lang="en"/>
              <a:t> </a:t>
            </a:r>
            <a:endParaRPr/>
          </a:p>
        </p:txBody>
      </p:sp>
      <p:pic>
        <p:nvPicPr>
          <p:cNvPr id="416" name="Google Shape;416;g10982b6d91f_0_280"/>
          <p:cNvPicPr preferRelativeResize="0"/>
          <p:nvPr/>
        </p:nvPicPr>
        <p:blipFill rotWithShape="1">
          <a:blip r:embed="rId3">
            <a:alphaModFix/>
          </a:blip>
          <a:srcRect b="0" l="0" r="0" t="0"/>
          <a:stretch/>
        </p:blipFill>
        <p:spPr>
          <a:xfrm>
            <a:off x="5253621" y="2051463"/>
            <a:ext cx="3340200" cy="1670125"/>
          </a:xfrm>
          <a:prstGeom prst="rect">
            <a:avLst/>
          </a:prstGeom>
          <a:noFill/>
          <a:ln>
            <a:noFill/>
          </a:ln>
        </p:spPr>
      </p:pic>
      <p:sp>
        <p:nvSpPr>
          <p:cNvPr id="417" name="Google Shape;417;g10982b6d91f_0_280"/>
          <p:cNvSpPr txBox="1"/>
          <p:nvPr/>
        </p:nvSpPr>
        <p:spPr>
          <a:xfrm>
            <a:off x="5493288" y="16027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Large Positive Charge</a:t>
            </a:r>
            <a:endParaRPr b="1" i="0" sz="1400" u="none" cap="none" strike="noStrike">
              <a:solidFill>
                <a:srgbClr val="000000"/>
              </a:solidFill>
              <a:latin typeface="Lato"/>
              <a:ea typeface="Lato"/>
              <a:cs typeface="Lato"/>
              <a:sym typeface="Lato"/>
            </a:endParaRPr>
          </a:p>
        </p:txBody>
      </p:sp>
      <p:sp>
        <p:nvSpPr>
          <p:cNvPr id="418" name="Google Shape;418;g10982b6d91f_0_280"/>
          <p:cNvSpPr txBox="1"/>
          <p:nvPr/>
        </p:nvSpPr>
        <p:spPr>
          <a:xfrm>
            <a:off x="7718344" y="17551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Small Positive Charge </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or Negative Charge</a:t>
            </a:r>
            <a:endParaRPr b="1" i="0" sz="400" u="none" cap="none" strike="noStrike">
              <a:solidFill>
                <a:srgbClr val="000000"/>
              </a:solidFill>
              <a:latin typeface="Lato"/>
              <a:ea typeface="Lato"/>
              <a:cs typeface="Lato"/>
              <a:sym typeface="Lato"/>
            </a:endParaRPr>
          </a:p>
        </p:txBody>
      </p:sp>
      <p:cxnSp>
        <p:nvCxnSpPr>
          <p:cNvPr id="419" name="Google Shape;419;g10982b6d91f_0_280"/>
          <p:cNvCxnSpPr/>
          <p:nvPr/>
        </p:nvCxnSpPr>
        <p:spPr>
          <a:xfrm>
            <a:off x="6686941" y="2666899"/>
            <a:ext cx="1031400" cy="0"/>
          </a:xfrm>
          <a:prstGeom prst="straightConnector1">
            <a:avLst/>
          </a:prstGeom>
          <a:noFill/>
          <a:ln cap="flat" cmpd="sng" w="38100">
            <a:solidFill>
              <a:srgbClr val="D03354"/>
            </a:solidFill>
            <a:prstDash val="solid"/>
            <a:round/>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ph type="title"/>
          </p:nvPr>
        </p:nvSpPr>
        <p:spPr>
          <a:xfrm>
            <a:off x="238000" y="2150850"/>
            <a:ext cx="49056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33904"/>
              <a:buNone/>
            </a:pPr>
            <a:r>
              <a:rPr lang="en" sz="2920">
                <a:solidFill>
                  <a:schemeClr val="dk1"/>
                </a:solidFill>
              </a:rPr>
              <a:t>Any </a:t>
            </a:r>
            <a:r>
              <a:rPr b="1" lang="en" sz="2920">
                <a:solidFill>
                  <a:schemeClr val="accent2"/>
                </a:solidFill>
              </a:rPr>
              <a:t>questions</a:t>
            </a:r>
            <a:r>
              <a:rPr lang="en" sz="2920">
                <a:solidFill>
                  <a:schemeClr val="dk1"/>
                </a:solidFill>
              </a:rPr>
              <a:t> about:</a:t>
            </a:r>
            <a:endParaRPr sz="2920">
              <a:solidFill>
                <a:schemeClr val="dk1"/>
              </a:solidFill>
            </a:endParaRPr>
          </a:p>
          <a:p>
            <a:pPr indent="-395478" lvl="1" marL="914400" rtl="0" algn="l">
              <a:lnSpc>
                <a:spcPct val="100000"/>
              </a:lnSpc>
              <a:spcBef>
                <a:spcPts val="0"/>
              </a:spcBef>
              <a:spcAft>
                <a:spcPts val="0"/>
              </a:spcAft>
              <a:buSzPct val="100000"/>
              <a:buChar char="○"/>
            </a:pPr>
            <a:r>
              <a:rPr lang="en" sz="2920"/>
              <a:t>electrical signals</a:t>
            </a:r>
            <a:endParaRPr sz="2920"/>
          </a:p>
          <a:p>
            <a:pPr indent="-395478" lvl="1" marL="914400" rtl="0" algn="l">
              <a:lnSpc>
                <a:spcPct val="100000"/>
              </a:lnSpc>
              <a:spcBef>
                <a:spcPts val="0"/>
              </a:spcBef>
              <a:spcAft>
                <a:spcPts val="0"/>
              </a:spcAft>
              <a:buSzPct val="100000"/>
              <a:buChar char="○"/>
            </a:pPr>
            <a:r>
              <a:rPr lang="en" sz="2920"/>
              <a:t>voltage </a:t>
            </a:r>
            <a:endParaRPr sz="2920"/>
          </a:p>
          <a:p>
            <a:pPr indent="-395478" lvl="1" marL="914400" rtl="0" algn="l">
              <a:lnSpc>
                <a:spcPct val="100000"/>
              </a:lnSpc>
              <a:spcBef>
                <a:spcPts val="0"/>
              </a:spcBef>
              <a:spcAft>
                <a:spcPts val="0"/>
              </a:spcAft>
              <a:buSzPct val="100000"/>
              <a:buChar char="○"/>
            </a:pPr>
            <a:r>
              <a:rPr lang="en" sz="2920"/>
              <a:t>current</a:t>
            </a:r>
            <a:endParaRPr sz="2920"/>
          </a:p>
          <a:p>
            <a:pPr indent="-395478" lvl="1" marL="914400" rtl="0" algn="l">
              <a:lnSpc>
                <a:spcPct val="100000"/>
              </a:lnSpc>
              <a:spcBef>
                <a:spcPts val="0"/>
              </a:spcBef>
              <a:spcAft>
                <a:spcPts val="0"/>
              </a:spcAft>
              <a:buSzPct val="100000"/>
              <a:buChar char="○"/>
            </a:pPr>
            <a:r>
              <a:rPr lang="en" sz="2920"/>
              <a:t>neuronal communication</a:t>
            </a:r>
            <a:endParaRPr sz="2920">
              <a:solidFill>
                <a:schemeClr val="accen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0982b6d91f_0_3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Let’s dig deeper into what the EEG detects!</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 </a:t>
            </a:r>
            <a:r>
              <a:rPr b="1" lang="en">
                <a:solidFill>
                  <a:schemeClr val="accent3"/>
                </a:solidFill>
              </a:rPr>
              <a:t>action potential</a:t>
            </a:r>
            <a:r>
              <a:rPr lang="en"/>
              <a:t> is when the membrane voltage of a neuron gets positive </a:t>
            </a:r>
            <a:endParaRPr/>
          </a:p>
          <a:p>
            <a:pPr indent="0" lvl="0" marL="0" rtl="0" algn="l">
              <a:lnSpc>
                <a:spcPct val="100000"/>
              </a:lnSpc>
              <a:spcBef>
                <a:spcPts val="0"/>
              </a:spcBef>
              <a:spcAft>
                <a:spcPts val="0"/>
              </a:spcAft>
              <a:buSzPct val="111111"/>
              <a:buNone/>
            </a:pPr>
            <a:r>
              <a:rPr lang="en"/>
              <a:t>enough that a wave of positive ions moves through the neuron. </a:t>
            </a:r>
            <a:endParaRPr/>
          </a:p>
        </p:txBody>
      </p:sp>
      <p:pic>
        <p:nvPicPr>
          <p:cNvPr descr="Action potential - Definition, Steps, Phases | Kenhub" id="435" name="Google Shape;435;p19"/>
          <p:cNvPicPr preferRelativeResize="0"/>
          <p:nvPr/>
        </p:nvPicPr>
        <p:blipFill rotWithShape="1">
          <a:blip r:embed="rId3">
            <a:alphaModFix/>
          </a:blip>
          <a:srcRect b="0" l="0" r="0" t="0"/>
          <a:stretch/>
        </p:blipFill>
        <p:spPr>
          <a:xfrm>
            <a:off x="2038050" y="1728075"/>
            <a:ext cx="5162550" cy="28652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0982b6d91f_0_7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General Neuroscience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lang="en"/>
              <a:t>In order for flow or an </a:t>
            </a:r>
            <a:r>
              <a:rPr b="1" lang="en">
                <a:solidFill>
                  <a:schemeClr val="accent3"/>
                </a:solidFill>
              </a:rPr>
              <a:t>action potential</a:t>
            </a:r>
            <a:r>
              <a:rPr lang="en"/>
              <a:t> to happen, a big enough membrane </a:t>
            </a:r>
            <a:endParaRPr/>
          </a:p>
          <a:p>
            <a:pPr indent="0" lvl="0" marL="0" rtl="0" algn="l">
              <a:lnSpc>
                <a:spcPct val="100000"/>
              </a:lnSpc>
              <a:spcBef>
                <a:spcPts val="0"/>
              </a:spcBef>
              <a:spcAft>
                <a:spcPts val="0"/>
              </a:spcAft>
              <a:buClr>
                <a:schemeClr val="dk1"/>
              </a:buClr>
              <a:buSzPct val="55000"/>
              <a:buFont typeface="Arial"/>
              <a:buNone/>
            </a:pPr>
            <a:r>
              <a:rPr lang="en"/>
              <a:t>potential, voltage, or difference in charge is needed.</a:t>
            </a:r>
            <a:endParaRPr/>
          </a:p>
        </p:txBody>
      </p:sp>
      <p:pic>
        <p:nvPicPr>
          <p:cNvPr descr="Action potential - Definition, Steps, Phases | Kenhub" id="441" name="Google Shape;441;p20"/>
          <p:cNvPicPr preferRelativeResize="0"/>
          <p:nvPr/>
        </p:nvPicPr>
        <p:blipFill rotWithShape="1">
          <a:blip r:embed="rId3">
            <a:alphaModFix/>
          </a:blip>
          <a:srcRect b="0" l="0" r="0" t="0"/>
          <a:stretch/>
        </p:blipFill>
        <p:spPr>
          <a:xfrm>
            <a:off x="2038050" y="1728075"/>
            <a:ext cx="5162550" cy="28652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EEGs don’t detect the action potential, but instead </a:t>
            </a:r>
            <a:r>
              <a:rPr b="1" lang="en">
                <a:solidFill>
                  <a:schemeClr val="accent3"/>
                </a:solidFill>
              </a:rPr>
              <a:t>detect charge build-up</a:t>
            </a:r>
            <a:r>
              <a:rPr lang="en"/>
              <a:t> in the extracellular space resulting, in the excitatory case, from the </a:t>
            </a:r>
            <a:r>
              <a:rPr b="1" lang="en">
                <a:solidFill>
                  <a:schemeClr val="accent3"/>
                </a:solidFill>
              </a:rPr>
              <a:t>hypopolarization</a:t>
            </a:r>
            <a:r>
              <a:rPr lang="en"/>
              <a:t> of the intracellular space. </a:t>
            </a:r>
            <a:endParaRPr/>
          </a:p>
        </p:txBody>
      </p:sp>
      <p:pic>
        <p:nvPicPr>
          <p:cNvPr descr="Action potential - Definition, Steps, Phases | Kenhub" id="447" name="Google Shape;447;p21"/>
          <p:cNvPicPr preferRelativeResize="0"/>
          <p:nvPr/>
        </p:nvPicPr>
        <p:blipFill rotWithShape="1">
          <a:blip r:embed="rId3">
            <a:alphaModFix/>
          </a:blip>
          <a:srcRect b="0" l="0" r="0" t="0"/>
          <a:stretch/>
        </p:blipFill>
        <p:spPr>
          <a:xfrm>
            <a:off x="2038050" y="1728075"/>
            <a:ext cx="5162550" cy="2865215"/>
          </a:xfrm>
          <a:prstGeom prst="rect">
            <a:avLst/>
          </a:prstGeom>
          <a:noFill/>
          <a:ln>
            <a:noFill/>
          </a:ln>
        </p:spPr>
      </p:pic>
      <p:cxnSp>
        <p:nvCxnSpPr>
          <p:cNvPr id="448" name="Google Shape;448;p21"/>
          <p:cNvCxnSpPr/>
          <p:nvPr/>
        </p:nvCxnSpPr>
        <p:spPr>
          <a:xfrm>
            <a:off x="1061625" y="2285975"/>
            <a:ext cx="2557200" cy="937500"/>
          </a:xfrm>
          <a:prstGeom prst="straightConnector1">
            <a:avLst/>
          </a:prstGeom>
          <a:noFill/>
          <a:ln cap="flat" cmpd="sng" w="38100">
            <a:solidFill>
              <a:schemeClr val="accent2"/>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500"/>
              <a:t>More generally,</a:t>
            </a:r>
            <a:r>
              <a:rPr b="1" lang="en" sz="1500"/>
              <a:t> </a:t>
            </a:r>
            <a:r>
              <a:rPr b="1" lang="en" sz="1500">
                <a:solidFill>
                  <a:schemeClr val="accent3"/>
                </a:solidFill>
              </a:rPr>
              <a:t>EEGs detect the build up of charge</a:t>
            </a:r>
            <a:r>
              <a:rPr lang="en" sz="1500"/>
              <a:t> leading either to a neuron firing (Excitatory Postsynaptic Potential EPSP) or a neuron becoming less likely to fire (Inhibitory Postsynaptic Potential IPSP). </a:t>
            </a:r>
            <a:endParaRPr sz="1500"/>
          </a:p>
        </p:txBody>
      </p:sp>
      <p:pic>
        <p:nvPicPr>
          <p:cNvPr id="454" name="Google Shape;454;p22"/>
          <p:cNvPicPr preferRelativeResize="0"/>
          <p:nvPr/>
        </p:nvPicPr>
        <p:blipFill rotWithShape="1">
          <a:blip r:embed="rId3">
            <a:alphaModFix/>
          </a:blip>
          <a:srcRect b="0" l="0" r="0" t="0"/>
          <a:stretch/>
        </p:blipFill>
        <p:spPr>
          <a:xfrm>
            <a:off x="2311837" y="1356673"/>
            <a:ext cx="4520324" cy="3546500"/>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sz="1800"/>
              <a:t>Let’s consider the </a:t>
            </a:r>
            <a:r>
              <a:rPr b="1" lang="en" sz="1800">
                <a:solidFill>
                  <a:schemeClr val="accent4"/>
                </a:solidFill>
              </a:rPr>
              <a:t>Excitatory Postsynaptic Potential (EPSP)</a:t>
            </a:r>
            <a:r>
              <a:rPr lang="en" sz="1800"/>
              <a:t> in a cell that is </a:t>
            </a:r>
            <a:endParaRPr sz="1800"/>
          </a:p>
          <a:p>
            <a:pPr indent="0" lvl="0" marL="0" rtl="0" algn="l">
              <a:lnSpc>
                <a:spcPct val="100000"/>
              </a:lnSpc>
              <a:spcBef>
                <a:spcPts val="0"/>
              </a:spcBef>
              <a:spcAft>
                <a:spcPts val="0"/>
              </a:spcAft>
              <a:buSzPts val="2000"/>
              <a:buNone/>
            </a:pPr>
            <a:r>
              <a:rPr lang="en" sz="1800"/>
              <a:t>oriented on the cortex according to the figure below.</a:t>
            </a:r>
            <a:endParaRPr sz="1800"/>
          </a:p>
        </p:txBody>
      </p:sp>
      <p:pic>
        <p:nvPicPr>
          <p:cNvPr id="460" name="Google Shape;460;p23"/>
          <p:cNvPicPr preferRelativeResize="0"/>
          <p:nvPr/>
        </p:nvPicPr>
        <p:blipFill rotWithShape="1">
          <a:blip r:embed="rId3">
            <a:alphaModFix/>
          </a:blip>
          <a:srcRect b="0" l="0" r="0" t="0"/>
          <a:stretch/>
        </p:blipFill>
        <p:spPr>
          <a:xfrm>
            <a:off x="3895249" y="1294698"/>
            <a:ext cx="4520324" cy="3546500"/>
          </a:xfrm>
          <a:prstGeom prst="rect">
            <a:avLst/>
          </a:prstGeom>
          <a:noFill/>
          <a:ln cap="flat" cmpd="sng" w="38100">
            <a:solidFill>
              <a:schemeClr val="lt1"/>
            </a:solidFill>
            <a:prstDash val="solid"/>
            <a:round/>
            <a:headEnd len="sm" w="sm" type="none"/>
            <a:tailEnd len="sm" w="sm" type="none"/>
          </a:ln>
        </p:spPr>
      </p:pic>
      <p:cxnSp>
        <p:nvCxnSpPr>
          <p:cNvPr id="461" name="Google Shape;461;p23"/>
          <p:cNvCxnSpPr/>
          <p:nvPr/>
        </p:nvCxnSpPr>
        <p:spPr>
          <a:xfrm rot="-5400000">
            <a:off x="1549200" y="392180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462" name="Google Shape;462;p23"/>
          <p:cNvCxnSpPr/>
          <p:nvPr/>
        </p:nvCxnSpPr>
        <p:spPr>
          <a:xfrm flipH="1" rot="5400000">
            <a:off x="1985394" y="324410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63" name="Google Shape;463;p23"/>
          <p:cNvCxnSpPr/>
          <p:nvPr/>
        </p:nvCxnSpPr>
        <p:spPr>
          <a:xfrm rot="5400000">
            <a:off x="1984251" y="308899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464" name="Google Shape;464;p23"/>
          <p:cNvCxnSpPr/>
          <p:nvPr/>
        </p:nvCxnSpPr>
        <p:spPr>
          <a:xfrm flipH="1" rot="5400000">
            <a:off x="1985394" y="293509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65" name="Google Shape;465;p23"/>
          <p:cNvCxnSpPr/>
          <p:nvPr/>
        </p:nvCxnSpPr>
        <p:spPr>
          <a:xfrm rot="5400000">
            <a:off x="1984251" y="277997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466" name="Google Shape;466;p23"/>
          <p:cNvCxnSpPr/>
          <p:nvPr/>
        </p:nvCxnSpPr>
        <p:spPr>
          <a:xfrm rot="-5400000">
            <a:off x="1549200" y="221392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467" name="Google Shape;467;p23"/>
          <p:cNvCxnSpPr/>
          <p:nvPr/>
        </p:nvCxnSpPr>
        <p:spPr>
          <a:xfrm flipH="1" rot="5400000">
            <a:off x="1985394" y="262607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468" name="Google Shape;468;p23"/>
          <p:cNvSpPr/>
          <p:nvPr/>
        </p:nvSpPr>
        <p:spPr>
          <a:xfrm rot="-5400000">
            <a:off x="2007671" y="443470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469" name="Google Shape;469;p23"/>
          <p:cNvSpPr/>
          <p:nvPr/>
        </p:nvSpPr>
        <p:spPr>
          <a:xfrm rot="-5400000">
            <a:off x="1999589" y="157637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470" name="Google Shape;470;p23"/>
          <p:cNvSpPr/>
          <p:nvPr/>
        </p:nvSpPr>
        <p:spPr>
          <a:xfrm rot="-5400000">
            <a:off x="1807015" y="451050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3"/>
          <p:cNvSpPr/>
          <p:nvPr/>
        </p:nvSpPr>
        <p:spPr>
          <a:xfrm rot="-5400000">
            <a:off x="1851587" y="1500577"/>
            <a:ext cx="124800" cy="1248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sz="1800"/>
              <a:t>For EPSPs, the post-synaptic potential of a neuron must cross a threshold </a:t>
            </a:r>
            <a:endParaRPr sz="1800"/>
          </a:p>
          <a:p>
            <a:pPr indent="0" lvl="0" marL="0" rtl="0" algn="l">
              <a:lnSpc>
                <a:spcPct val="100000"/>
              </a:lnSpc>
              <a:spcBef>
                <a:spcPts val="0"/>
              </a:spcBef>
              <a:spcAft>
                <a:spcPts val="0"/>
              </a:spcAft>
              <a:buSzPts val="2000"/>
              <a:buNone/>
            </a:pPr>
            <a:r>
              <a:rPr lang="en" sz="1800"/>
              <a:t>of </a:t>
            </a:r>
            <a:r>
              <a:rPr b="1" lang="en" sz="1800">
                <a:solidFill>
                  <a:schemeClr val="accent4"/>
                </a:solidFill>
              </a:rPr>
              <a:t>-55 mV</a:t>
            </a:r>
            <a:r>
              <a:rPr lang="en" sz="1800"/>
              <a:t> before the neuron will fire. </a:t>
            </a:r>
            <a:endParaRPr sz="1800"/>
          </a:p>
        </p:txBody>
      </p:sp>
      <p:pic>
        <p:nvPicPr>
          <p:cNvPr id="477" name="Google Shape;477;p24"/>
          <p:cNvPicPr preferRelativeResize="0"/>
          <p:nvPr/>
        </p:nvPicPr>
        <p:blipFill rotWithShape="1">
          <a:blip r:embed="rId3">
            <a:alphaModFix/>
          </a:blip>
          <a:srcRect b="0" l="0" r="0" t="0"/>
          <a:stretch/>
        </p:blipFill>
        <p:spPr>
          <a:xfrm>
            <a:off x="3895249" y="1294698"/>
            <a:ext cx="4520324" cy="3546500"/>
          </a:xfrm>
          <a:prstGeom prst="rect">
            <a:avLst/>
          </a:prstGeom>
          <a:noFill/>
          <a:ln cap="flat" cmpd="sng" w="38100">
            <a:solidFill>
              <a:schemeClr val="lt1"/>
            </a:solidFill>
            <a:prstDash val="solid"/>
            <a:round/>
            <a:headEnd len="sm" w="sm" type="none"/>
            <a:tailEnd len="sm" w="sm" type="none"/>
          </a:ln>
        </p:spPr>
      </p:pic>
      <p:cxnSp>
        <p:nvCxnSpPr>
          <p:cNvPr id="478" name="Google Shape;478;p24"/>
          <p:cNvCxnSpPr/>
          <p:nvPr/>
        </p:nvCxnSpPr>
        <p:spPr>
          <a:xfrm rot="-5400000">
            <a:off x="1549200" y="392180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479" name="Google Shape;479;p24"/>
          <p:cNvCxnSpPr/>
          <p:nvPr/>
        </p:nvCxnSpPr>
        <p:spPr>
          <a:xfrm flipH="1" rot="5400000">
            <a:off x="1985394" y="324410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80" name="Google Shape;480;p24"/>
          <p:cNvCxnSpPr/>
          <p:nvPr/>
        </p:nvCxnSpPr>
        <p:spPr>
          <a:xfrm rot="5400000">
            <a:off x="1984251" y="308899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481" name="Google Shape;481;p24"/>
          <p:cNvCxnSpPr/>
          <p:nvPr/>
        </p:nvCxnSpPr>
        <p:spPr>
          <a:xfrm flipH="1" rot="5400000">
            <a:off x="1985394" y="293509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82" name="Google Shape;482;p24"/>
          <p:cNvCxnSpPr/>
          <p:nvPr/>
        </p:nvCxnSpPr>
        <p:spPr>
          <a:xfrm rot="5400000">
            <a:off x="1984251" y="277997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483" name="Google Shape;483;p24"/>
          <p:cNvCxnSpPr/>
          <p:nvPr/>
        </p:nvCxnSpPr>
        <p:spPr>
          <a:xfrm rot="-5400000">
            <a:off x="1549200" y="221392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484" name="Google Shape;484;p24"/>
          <p:cNvCxnSpPr/>
          <p:nvPr/>
        </p:nvCxnSpPr>
        <p:spPr>
          <a:xfrm flipH="1" rot="5400000">
            <a:off x="1985394" y="262607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485" name="Google Shape;485;p24"/>
          <p:cNvSpPr/>
          <p:nvPr/>
        </p:nvSpPr>
        <p:spPr>
          <a:xfrm rot="-5400000">
            <a:off x="2007671" y="443470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486" name="Google Shape;486;p24"/>
          <p:cNvSpPr/>
          <p:nvPr/>
        </p:nvSpPr>
        <p:spPr>
          <a:xfrm rot="-5400000">
            <a:off x="1999589" y="157637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487" name="Google Shape;487;p24"/>
          <p:cNvSpPr/>
          <p:nvPr/>
        </p:nvSpPr>
        <p:spPr>
          <a:xfrm rot="-5400000">
            <a:off x="1807015" y="451050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4"/>
          <p:cNvSpPr/>
          <p:nvPr/>
        </p:nvSpPr>
        <p:spPr>
          <a:xfrm rot="-5400000">
            <a:off x="1851587" y="1500577"/>
            <a:ext cx="124800" cy="1248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Before a neuron reaches that -55 mV threshold, there are </a:t>
            </a:r>
            <a:r>
              <a:rPr b="1" lang="en">
                <a:solidFill>
                  <a:schemeClr val="accent4"/>
                </a:solidFill>
              </a:rPr>
              <a:t>positive ions rushing </a:t>
            </a:r>
            <a:endParaRPr b="1">
              <a:solidFill>
                <a:schemeClr val="accent4"/>
              </a:solidFill>
            </a:endParaRPr>
          </a:p>
          <a:p>
            <a:pPr indent="0" lvl="0" marL="0" rtl="0" algn="l">
              <a:lnSpc>
                <a:spcPct val="100000"/>
              </a:lnSpc>
              <a:spcBef>
                <a:spcPts val="0"/>
              </a:spcBef>
              <a:spcAft>
                <a:spcPts val="0"/>
              </a:spcAft>
              <a:buSzPct val="111111"/>
              <a:buNone/>
            </a:pPr>
            <a:r>
              <a:rPr b="1" lang="en">
                <a:solidFill>
                  <a:schemeClr val="accent4"/>
                </a:solidFill>
              </a:rPr>
              <a:t>into the neuron increasing the membrane potential</a:t>
            </a:r>
            <a:r>
              <a:rPr lang="en"/>
              <a:t> and creating a negative </a:t>
            </a:r>
            <a:endParaRPr/>
          </a:p>
          <a:p>
            <a:pPr indent="0" lvl="0" marL="0" rtl="0" algn="l">
              <a:lnSpc>
                <a:spcPct val="100000"/>
              </a:lnSpc>
              <a:spcBef>
                <a:spcPts val="0"/>
              </a:spcBef>
              <a:spcAft>
                <a:spcPts val="0"/>
              </a:spcAft>
              <a:buSzPct val="111111"/>
              <a:buNone/>
            </a:pPr>
            <a:r>
              <a:rPr lang="en"/>
              <a:t>charge outside of the cell.</a:t>
            </a:r>
            <a:endParaRPr/>
          </a:p>
        </p:txBody>
      </p:sp>
      <p:pic>
        <p:nvPicPr>
          <p:cNvPr id="494" name="Google Shape;494;p25"/>
          <p:cNvPicPr preferRelativeResize="0"/>
          <p:nvPr/>
        </p:nvPicPr>
        <p:blipFill rotWithShape="1">
          <a:blip r:embed="rId3">
            <a:alphaModFix/>
          </a:blip>
          <a:srcRect b="0" l="0" r="0" t="0"/>
          <a:stretch/>
        </p:blipFill>
        <p:spPr>
          <a:xfrm>
            <a:off x="3895249" y="1294698"/>
            <a:ext cx="4520324" cy="3546500"/>
          </a:xfrm>
          <a:prstGeom prst="rect">
            <a:avLst/>
          </a:prstGeom>
          <a:noFill/>
          <a:ln cap="flat" cmpd="sng" w="38100">
            <a:solidFill>
              <a:schemeClr val="lt1"/>
            </a:solidFill>
            <a:prstDash val="solid"/>
            <a:round/>
            <a:headEnd len="sm" w="sm" type="none"/>
            <a:tailEnd len="sm" w="sm" type="none"/>
          </a:ln>
        </p:spPr>
      </p:pic>
      <p:cxnSp>
        <p:nvCxnSpPr>
          <p:cNvPr id="495" name="Google Shape;495;p25"/>
          <p:cNvCxnSpPr/>
          <p:nvPr/>
        </p:nvCxnSpPr>
        <p:spPr>
          <a:xfrm rot="-5400000">
            <a:off x="1549200" y="392180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496" name="Google Shape;496;p25"/>
          <p:cNvCxnSpPr/>
          <p:nvPr/>
        </p:nvCxnSpPr>
        <p:spPr>
          <a:xfrm flipH="1" rot="5400000">
            <a:off x="1985394" y="324410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97" name="Google Shape;497;p25"/>
          <p:cNvCxnSpPr/>
          <p:nvPr/>
        </p:nvCxnSpPr>
        <p:spPr>
          <a:xfrm rot="5400000">
            <a:off x="1984251" y="308899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498" name="Google Shape;498;p25"/>
          <p:cNvCxnSpPr/>
          <p:nvPr/>
        </p:nvCxnSpPr>
        <p:spPr>
          <a:xfrm flipH="1" rot="5400000">
            <a:off x="1985394" y="293509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499" name="Google Shape;499;p25"/>
          <p:cNvCxnSpPr/>
          <p:nvPr/>
        </p:nvCxnSpPr>
        <p:spPr>
          <a:xfrm rot="5400000">
            <a:off x="1984251" y="277997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00" name="Google Shape;500;p25"/>
          <p:cNvCxnSpPr/>
          <p:nvPr/>
        </p:nvCxnSpPr>
        <p:spPr>
          <a:xfrm rot="-5400000">
            <a:off x="1549200" y="221392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01" name="Google Shape;501;p25"/>
          <p:cNvCxnSpPr/>
          <p:nvPr/>
        </p:nvCxnSpPr>
        <p:spPr>
          <a:xfrm flipH="1" rot="5400000">
            <a:off x="1985394" y="262607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02" name="Google Shape;502;p25"/>
          <p:cNvSpPr/>
          <p:nvPr/>
        </p:nvSpPr>
        <p:spPr>
          <a:xfrm rot="-5400000">
            <a:off x="2007671" y="443470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03" name="Google Shape;503;p25"/>
          <p:cNvSpPr/>
          <p:nvPr/>
        </p:nvSpPr>
        <p:spPr>
          <a:xfrm rot="-5400000">
            <a:off x="1999589" y="157637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04" name="Google Shape;504;p25"/>
          <p:cNvSpPr/>
          <p:nvPr/>
        </p:nvSpPr>
        <p:spPr>
          <a:xfrm rot="-5400000">
            <a:off x="1807015" y="451050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5"/>
          <p:cNvSpPr/>
          <p:nvPr/>
        </p:nvSpPr>
        <p:spPr>
          <a:xfrm rot="-5400000">
            <a:off x="1090153" y="1500539"/>
            <a:ext cx="886200" cy="8862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a portion of a neuron that is away from the negative extracellular region, those positive ions are flowing </a:t>
            </a:r>
            <a:r>
              <a:rPr b="1" lang="en">
                <a:solidFill>
                  <a:schemeClr val="accent5"/>
                </a:solidFill>
              </a:rPr>
              <a:t>out</a:t>
            </a:r>
            <a:r>
              <a:rPr lang="en"/>
              <a:t> of the cell,</a:t>
            </a:r>
            <a:r>
              <a:rPr b="1" lang="en"/>
              <a:t> </a:t>
            </a:r>
            <a:r>
              <a:rPr b="1" lang="en">
                <a:solidFill>
                  <a:schemeClr val="accent5"/>
                </a:solidFill>
              </a:rPr>
              <a:t>creating a positive charge externally</a:t>
            </a:r>
            <a:r>
              <a:rPr lang="en"/>
              <a:t>.</a:t>
            </a:r>
            <a:endParaRPr/>
          </a:p>
        </p:txBody>
      </p:sp>
      <p:pic>
        <p:nvPicPr>
          <p:cNvPr id="511" name="Google Shape;511;p26"/>
          <p:cNvPicPr preferRelativeResize="0"/>
          <p:nvPr/>
        </p:nvPicPr>
        <p:blipFill rotWithShape="1">
          <a:blip r:embed="rId3">
            <a:alphaModFix/>
          </a:blip>
          <a:srcRect b="0" l="0" r="0" t="0"/>
          <a:stretch/>
        </p:blipFill>
        <p:spPr>
          <a:xfrm>
            <a:off x="3895249" y="1294698"/>
            <a:ext cx="4520324" cy="3546500"/>
          </a:xfrm>
          <a:prstGeom prst="rect">
            <a:avLst/>
          </a:prstGeom>
          <a:noFill/>
          <a:ln cap="flat" cmpd="sng" w="38100">
            <a:solidFill>
              <a:schemeClr val="lt1"/>
            </a:solidFill>
            <a:prstDash val="solid"/>
            <a:round/>
            <a:headEnd len="sm" w="sm" type="none"/>
            <a:tailEnd len="sm" w="sm" type="none"/>
          </a:ln>
        </p:spPr>
      </p:pic>
      <p:cxnSp>
        <p:nvCxnSpPr>
          <p:cNvPr id="512" name="Google Shape;512;p26"/>
          <p:cNvCxnSpPr/>
          <p:nvPr/>
        </p:nvCxnSpPr>
        <p:spPr>
          <a:xfrm rot="-5400000">
            <a:off x="1549200" y="392180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13" name="Google Shape;513;p26"/>
          <p:cNvCxnSpPr/>
          <p:nvPr/>
        </p:nvCxnSpPr>
        <p:spPr>
          <a:xfrm flipH="1" rot="5400000">
            <a:off x="1985394" y="324410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14" name="Google Shape;514;p26"/>
          <p:cNvCxnSpPr/>
          <p:nvPr/>
        </p:nvCxnSpPr>
        <p:spPr>
          <a:xfrm rot="5400000">
            <a:off x="1984251" y="308899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15" name="Google Shape;515;p26"/>
          <p:cNvCxnSpPr/>
          <p:nvPr/>
        </p:nvCxnSpPr>
        <p:spPr>
          <a:xfrm flipH="1" rot="5400000">
            <a:off x="1985394" y="293509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16" name="Google Shape;516;p26"/>
          <p:cNvCxnSpPr/>
          <p:nvPr/>
        </p:nvCxnSpPr>
        <p:spPr>
          <a:xfrm rot="5400000">
            <a:off x="1984251" y="277997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17" name="Google Shape;517;p26"/>
          <p:cNvCxnSpPr/>
          <p:nvPr/>
        </p:nvCxnSpPr>
        <p:spPr>
          <a:xfrm rot="-5400000">
            <a:off x="1549200" y="221392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18" name="Google Shape;518;p26"/>
          <p:cNvCxnSpPr/>
          <p:nvPr/>
        </p:nvCxnSpPr>
        <p:spPr>
          <a:xfrm flipH="1" rot="5400000">
            <a:off x="1985394" y="262607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19" name="Google Shape;519;p26"/>
          <p:cNvSpPr/>
          <p:nvPr/>
        </p:nvSpPr>
        <p:spPr>
          <a:xfrm rot="-5400000">
            <a:off x="2007671" y="443470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20" name="Google Shape;520;p26"/>
          <p:cNvSpPr/>
          <p:nvPr/>
        </p:nvSpPr>
        <p:spPr>
          <a:xfrm rot="-5400000">
            <a:off x="1999589" y="157637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21" name="Google Shape;521;p26"/>
          <p:cNvSpPr/>
          <p:nvPr/>
        </p:nvSpPr>
        <p:spPr>
          <a:xfrm rot="-5400000">
            <a:off x="1124630" y="3827966"/>
            <a:ext cx="807300" cy="8073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6"/>
          <p:cNvSpPr/>
          <p:nvPr/>
        </p:nvSpPr>
        <p:spPr>
          <a:xfrm rot="-5400000">
            <a:off x="1851587" y="1500577"/>
            <a:ext cx="124800" cy="1248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en"/>
              <a:t>This difference in charge should remind us of what we mentioned earlier.</a:t>
            </a:r>
            <a:endParaRPr/>
          </a:p>
        </p:txBody>
      </p:sp>
      <p:cxnSp>
        <p:nvCxnSpPr>
          <p:cNvPr id="528" name="Google Shape;528;p27"/>
          <p:cNvCxnSpPr/>
          <p:nvPr/>
        </p:nvCxnSpPr>
        <p:spPr>
          <a:xfrm>
            <a:off x="3205285" y="168467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29" name="Google Shape;529;p27"/>
          <p:cNvCxnSpPr/>
          <p:nvPr/>
        </p:nvCxnSpPr>
        <p:spPr>
          <a:xfrm>
            <a:off x="4186281" y="15517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30" name="Google Shape;530;p27"/>
          <p:cNvCxnSpPr/>
          <p:nvPr/>
        </p:nvCxnSpPr>
        <p:spPr>
          <a:xfrm flipH="1">
            <a:off x="4339595" y="155112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31" name="Google Shape;531;p27"/>
          <p:cNvCxnSpPr/>
          <p:nvPr/>
        </p:nvCxnSpPr>
        <p:spPr>
          <a:xfrm>
            <a:off x="4495295" y="15517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32" name="Google Shape;532;p27"/>
          <p:cNvCxnSpPr/>
          <p:nvPr/>
        </p:nvCxnSpPr>
        <p:spPr>
          <a:xfrm flipH="1">
            <a:off x="4648610" y="155112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33" name="Google Shape;533;p27"/>
          <p:cNvCxnSpPr/>
          <p:nvPr/>
        </p:nvCxnSpPr>
        <p:spPr>
          <a:xfrm>
            <a:off x="4913163" y="168467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34" name="Google Shape;534;p27"/>
          <p:cNvCxnSpPr/>
          <p:nvPr/>
        </p:nvCxnSpPr>
        <p:spPr>
          <a:xfrm>
            <a:off x="4804310" y="1551781"/>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35" name="Google Shape;535;p27"/>
          <p:cNvSpPr/>
          <p:nvPr/>
        </p:nvSpPr>
        <p:spPr>
          <a:xfrm flipH="1" rot="10800000">
            <a:off x="3080432" y="1614254"/>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36" name="Google Shape;536;p27"/>
          <p:cNvSpPr/>
          <p:nvPr/>
        </p:nvSpPr>
        <p:spPr>
          <a:xfrm flipH="1" rot="10800000">
            <a:off x="5938759" y="162233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37" name="Google Shape;537;p27"/>
          <p:cNvSpPr/>
          <p:nvPr/>
        </p:nvSpPr>
        <p:spPr>
          <a:xfrm flipH="1" rot="10800000">
            <a:off x="2852215" y="1814862"/>
            <a:ext cx="335400" cy="2916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7"/>
          <p:cNvSpPr/>
          <p:nvPr/>
        </p:nvSpPr>
        <p:spPr>
          <a:xfrm flipH="1" rot="10800000">
            <a:off x="6014530" y="1770348"/>
            <a:ext cx="363000" cy="3630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9" name="Google Shape;539;p27"/>
          <p:cNvPicPr preferRelativeResize="0"/>
          <p:nvPr/>
        </p:nvPicPr>
        <p:blipFill rotWithShape="1">
          <a:blip r:embed="rId3">
            <a:alphaModFix/>
          </a:blip>
          <a:srcRect b="0" l="0" r="0" t="0"/>
          <a:stretch/>
        </p:blipFill>
        <p:spPr>
          <a:xfrm>
            <a:off x="5253621" y="3118263"/>
            <a:ext cx="3340200" cy="1670125"/>
          </a:xfrm>
          <a:prstGeom prst="rect">
            <a:avLst/>
          </a:prstGeom>
          <a:noFill/>
          <a:ln>
            <a:noFill/>
          </a:ln>
        </p:spPr>
      </p:pic>
      <p:sp>
        <p:nvSpPr>
          <p:cNvPr id="540" name="Google Shape;540;p27"/>
          <p:cNvSpPr/>
          <p:nvPr/>
        </p:nvSpPr>
        <p:spPr>
          <a:xfrm>
            <a:off x="761563" y="3486186"/>
            <a:ext cx="2823787" cy="934170"/>
          </a:xfrm>
          <a:prstGeom prst="flowChartMagneticDrum">
            <a:avLst/>
          </a:prstGeom>
          <a:solidFill>
            <a:schemeClr val="accen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p:nvPr/>
        </p:nvSpPr>
        <p:spPr>
          <a:xfrm>
            <a:off x="2629966" y="3475586"/>
            <a:ext cx="955500" cy="955500"/>
          </a:xfrm>
          <a:prstGeom prst="ellipse">
            <a:avLst/>
          </a:prstGeom>
          <a:solidFill>
            <a:schemeClr val="lt2"/>
          </a:solidFill>
          <a:ln cap="flat" cmpd="sng" w="38100">
            <a:solidFill>
              <a:srgbClr val="D033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27"/>
          <p:cNvPicPr preferRelativeResize="0"/>
          <p:nvPr/>
        </p:nvPicPr>
        <p:blipFill rotWithShape="1">
          <a:blip r:embed="rId4">
            <a:alphaModFix/>
          </a:blip>
          <a:srcRect b="0" l="0" r="39914" t="0"/>
          <a:stretch/>
        </p:blipFill>
        <p:spPr>
          <a:xfrm flipH="1">
            <a:off x="3083501" y="3779606"/>
            <a:ext cx="1645212" cy="1426119"/>
          </a:xfrm>
          <a:prstGeom prst="rect">
            <a:avLst/>
          </a:prstGeom>
          <a:noFill/>
          <a:ln>
            <a:noFill/>
          </a:ln>
        </p:spPr>
      </p:pic>
      <p:sp>
        <p:nvSpPr>
          <p:cNvPr id="543" name="Google Shape;543;p27"/>
          <p:cNvSpPr txBox="1"/>
          <p:nvPr/>
        </p:nvSpPr>
        <p:spPr>
          <a:xfrm>
            <a:off x="311688" y="28219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High Pressure</a:t>
            </a:r>
            <a:endParaRPr b="1" i="0" sz="1400" u="none" cap="none" strike="noStrike">
              <a:solidFill>
                <a:srgbClr val="000000"/>
              </a:solidFill>
              <a:latin typeface="Lato"/>
              <a:ea typeface="Lato"/>
              <a:cs typeface="Lato"/>
              <a:sym typeface="Lato"/>
            </a:endParaRPr>
          </a:p>
        </p:txBody>
      </p:sp>
      <p:cxnSp>
        <p:nvCxnSpPr>
          <p:cNvPr id="544" name="Google Shape;544;p27"/>
          <p:cNvCxnSpPr/>
          <p:nvPr/>
        </p:nvCxnSpPr>
        <p:spPr>
          <a:xfrm>
            <a:off x="1271916" y="3953274"/>
            <a:ext cx="1031400" cy="0"/>
          </a:xfrm>
          <a:prstGeom prst="straightConnector1">
            <a:avLst/>
          </a:prstGeom>
          <a:noFill/>
          <a:ln cap="flat" cmpd="sng" w="38100">
            <a:solidFill>
              <a:srgbClr val="D03354"/>
            </a:solidFill>
            <a:prstDash val="solid"/>
            <a:round/>
            <a:headEnd len="sm" w="sm" type="none"/>
            <a:tailEnd len="med" w="med" type="triangle"/>
          </a:ln>
        </p:spPr>
      </p:cxnSp>
      <p:sp>
        <p:nvSpPr>
          <p:cNvPr id="545" name="Google Shape;545;p27"/>
          <p:cNvSpPr txBox="1"/>
          <p:nvPr/>
        </p:nvSpPr>
        <p:spPr>
          <a:xfrm>
            <a:off x="2689144" y="28219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Low</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Pressure</a:t>
            </a:r>
            <a:endParaRPr b="1" i="0" sz="400" u="none" cap="none" strike="noStrike">
              <a:solidFill>
                <a:srgbClr val="000000"/>
              </a:solidFill>
              <a:latin typeface="Lato"/>
              <a:ea typeface="Lato"/>
              <a:cs typeface="Lato"/>
              <a:sym typeface="Lato"/>
            </a:endParaRPr>
          </a:p>
        </p:txBody>
      </p:sp>
      <p:sp>
        <p:nvSpPr>
          <p:cNvPr id="546" name="Google Shape;546;p27"/>
          <p:cNvSpPr txBox="1"/>
          <p:nvPr/>
        </p:nvSpPr>
        <p:spPr>
          <a:xfrm>
            <a:off x="5493288" y="26695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Large Positive Charge</a:t>
            </a:r>
            <a:endParaRPr b="1" i="0" sz="1400" u="none" cap="none" strike="noStrike">
              <a:solidFill>
                <a:srgbClr val="000000"/>
              </a:solidFill>
              <a:latin typeface="Lato"/>
              <a:ea typeface="Lato"/>
              <a:cs typeface="Lato"/>
              <a:sym typeface="Lato"/>
            </a:endParaRPr>
          </a:p>
        </p:txBody>
      </p:sp>
      <p:sp>
        <p:nvSpPr>
          <p:cNvPr id="547" name="Google Shape;547;p27"/>
          <p:cNvSpPr txBox="1"/>
          <p:nvPr/>
        </p:nvSpPr>
        <p:spPr>
          <a:xfrm>
            <a:off x="7718344" y="2821950"/>
            <a:ext cx="955500" cy="3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Small Positive Charge </a:t>
            </a:r>
            <a:endParaRPr b="1" i="0" sz="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400"/>
              <a:buFont typeface="Arial"/>
              <a:buNone/>
            </a:pPr>
            <a:r>
              <a:rPr b="1" i="0" lang="en" sz="400" u="none" cap="none" strike="noStrike">
                <a:solidFill>
                  <a:srgbClr val="000000"/>
                </a:solidFill>
                <a:latin typeface="Lato"/>
                <a:ea typeface="Lato"/>
                <a:cs typeface="Lato"/>
                <a:sym typeface="Lato"/>
              </a:rPr>
              <a:t>or Negative Charge</a:t>
            </a:r>
            <a:endParaRPr b="1" i="0" sz="400" u="none" cap="none" strike="noStrike">
              <a:solidFill>
                <a:srgbClr val="000000"/>
              </a:solidFill>
              <a:latin typeface="Lato"/>
              <a:ea typeface="Lato"/>
              <a:cs typeface="Lato"/>
              <a:sym typeface="Lato"/>
            </a:endParaRPr>
          </a:p>
        </p:txBody>
      </p:sp>
      <p:cxnSp>
        <p:nvCxnSpPr>
          <p:cNvPr id="548" name="Google Shape;548;p27"/>
          <p:cNvCxnSpPr/>
          <p:nvPr/>
        </p:nvCxnSpPr>
        <p:spPr>
          <a:xfrm>
            <a:off x="6686941" y="3733699"/>
            <a:ext cx="1031400" cy="0"/>
          </a:xfrm>
          <a:prstGeom prst="straightConnector1">
            <a:avLst/>
          </a:prstGeom>
          <a:noFill/>
          <a:ln cap="flat" cmpd="sng" w="38100">
            <a:solidFill>
              <a:srgbClr val="D03354"/>
            </a:solidFill>
            <a:prstDash val="solid"/>
            <a:round/>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While this difference in charge eventually leads to an action potential, it is the </a:t>
            </a:r>
            <a:r>
              <a:rPr b="1" lang="en">
                <a:solidFill>
                  <a:schemeClr val="accent2"/>
                </a:solidFill>
              </a:rPr>
              <a:t>existence of the difference in charge that the EEG picks up</a:t>
            </a:r>
            <a:r>
              <a:rPr lang="en"/>
              <a:t>.</a:t>
            </a:r>
            <a:endParaRPr/>
          </a:p>
        </p:txBody>
      </p:sp>
      <p:cxnSp>
        <p:nvCxnSpPr>
          <p:cNvPr id="554" name="Google Shape;554;p28"/>
          <p:cNvCxnSpPr/>
          <p:nvPr/>
        </p:nvCxnSpPr>
        <p:spPr>
          <a:xfrm>
            <a:off x="3162410" y="289352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55" name="Google Shape;555;p28"/>
          <p:cNvCxnSpPr/>
          <p:nvPr/>
        </p:nvCxnSpPr>
        <p:spPr>
          <a:xfrm>
            <a:off x="4143406" y="27606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56" name="Google Shape;556;p28"/>
          <p:cNvCxnSpPr/>
          <p:nvPr/>
        </p:nvCxnSpPr>
        <p:spPr>
          <a:xfrm flipH="1">
            <a:off x="4296720" y="275997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57" name="Google Shape;557;p28"/>
          <p:cNvCxnSpPr/>
          <p:nvPr/>
        </p:nvCxnSpPr>
        <p:spPr>
          <a:xfrm>
            <a:off x="4452420" y="27606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58" name="Google Shape;558;p28"/>
          <p:cNvCxnSpPr/>
          <p:nvPr/>
        </p:nvCxnSpPr>
        <p:spPr>
          <a:xfrm flipH="1">
            <a:off x="4605735" y="275997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59" name="Google Shape;559;p28"/>
          <p:cNvCxnSpPr/>
          <p:nvPr/>
        </p:nvCxnSpPr>
        <p:spPr>
          <a:xfrm>
            <a:off x="4870288" y="289352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60" name="Google Shape;560;p28"/>
          <p:cNvCxnSpPr/>
          <p:nvPr/>
        </p:nvCxnSpPr>
        <p:spPr>
          <a:xfrm>
            <a:off x="4761435" y="2760631"/>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61" name="Google Shape;561;p28"/>
          <p:cNvSpPr/>
          <p:nvPr/>
        </p:nvSpPr>
        <p:spPr>
          <a:xfrm flipH="1" rot="10800000">
            <a:off x="3037557" y="2823104"/>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62" name="Google Shape;562;p28"/>
          <p:cNvSpPr/>
          <p:nvPr/>
        </p:nvSpPr>
        <p:spPr>
          <a:xfrm flipH="1" rot="10800000">
            <a:off x="5895884" y="283118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63" name="Google Shape;563;p28"/>
          <p:cNvSpPr/>
          <p:nvPr/>
        </p:nvSpPr>
        <p:spPr>
          <a:xfrm flipH="1" rot="10800000">
            <a:off x="2809340" y="3023712"/>
            <a:ext cx="335400" cy="2916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8"/>
          <p:cNvSpPr/>
          <p:nvPr/>
        </p:nvSpPr>
        <p:spPr>
          <a:xfrm flipH="1" rot="10800000">
            <a:off x="5971655" y="2979198"/>
            <a:ext cx="363000" cy="3630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a:t>
            </a:r>
            <a:r>
              <a:rPr b="1" lang="en">
                <a:solidFill>
                  <a:schemeClr val="accent4"/>
                </a:solidFill>
              </a:rPr>
              <a:t>single electrical dipole</a:t>
            </a:r>
            <a:r>
              <a:rPr lang="en"/>
              <a:t> created in </a:t>
            </a:r>
            <a:r>
              <a:rPr b="1" lang="en">
                <a:solidFill>
                  <a:schemeClr val="accent4"/>
                </a:solidFill>
              </a:rPr>
              <a:t>one neuron</a:t>
            </a:r>
            <a:r>
              <a:rPr lang="en"/>
              <a:t> isn’t strong enough for an </a:t>
            </a:r>
            <a:endParaRPr/>
          </a:p>
          <a:p>
            <a:pPr indent="0" lvl="0" marL="0" rtl="0" algn="l">
              <a:lnSpc>
                <a:spcPct val="100000"/>
              </a:lnSpc>
              <a:spcBef>
                <a:spcPts val="0"/>
              </a:spcBef>
              <a:spcAft>
                <a:spcPts val="0"/>
              </a:spcAft>
              <a:buSzPct val="111111"/>
              <a:buNone/>
            </a:pPr>
            <a:r>
              <a:rPr lang="en"/>
              <a:t>EEG to detect it.</a:t>
            </a:r>
            <a:endParaRPr/>
          </a:p>
        </p:txBody>
      </p:sp>
      <p:cxnSp>
        <p:nvCxnSpPr>
          <p:cNvPr id="570" name="Google Shape;570;p29"/>
          <p:cNvCxnSpPr/>
          <p:nvPr/>
        </p:nvCxnSpPr>
        <p:spPr>
          <a:xfrm>
            <a:off x="3205285" y="168467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71" name="Google Shape;571;p29"/>
          <p:cNvCxnSpPr/>
          <p:nvPr/>
        </p:nvCxnSpPr>
        <p:spPr>
          <a:xfrm>
            <a:off x="4186281" y="15517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72" name="Google Shape;572;p29"/>
          <p:cNvCxnSpPr/>
          <p:nvPr/>
        </p:nvCxnSpPr>
        <p:spPr>
          <a:xfrm flipH="1">
            <a:off x="4339595" y="155112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73" name="Google Shape;573;p29"/>
          <p:cNvCxnSpPr/>
          <p:nvPr/>
        </p:nvCxnSpPr>
        <p:spPr>
          <a:xfrm>
            <a:off x="4495295" y="15517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74" name="Google Shape;574;p29"/>
          <p:cNvCxnSpPr/>
          <p:nvPr/>
        </p:nvCxnSpPr>
        <p:spPr>
          <a:xfrm flipH="1">
            <a:off x="4648610" y="1551123"/>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75" name="Google Shape;575;p29"/>
          <p:cNvCxnSpPr/>
          <p:nvPr/>
        </p:nvCxnSpPr>
        <p:spPr>
          <a:xfrm>
            <a:off x="4913163" y="168467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76" name="Google Shape;576;p29"/>
          <p:cNvCxnSpPr/>
          <p:nvPr/>
        </p:nvCxnSpPr>
        <p:spPr>
          <a:xfrm>
            <a:off x="4804310" y="1551781"/>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77" name="Google Shape;577;p29"/>
          <p:cNvSpPr/>
          <p:nvPr/>
        </p:nvSpPr>
        <p:spPr>
          <a:xfrm flipH="1" rot="10800000">
            <a:off x="3080432" y="1614254"/>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78" name="Google Shape;578;p29"/>
          <p:cNvSpPr/>
          <p:nvPr/>
        </p:nvSpPr>
        <p:spPr>
          <a:xfrm flipH="1" rot="10800000">
            <a:off x="5938759" y="162233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79" name="Google Shape;579;p29"/>
          <p:cNvSpPr/>
          <p:nvPr/>
        </p:nvSpPr>
        <p:spPr>
          <a:xfrm flipH="1" rot="10800000">
            <a:off x="2852215" y="1814862"/>
            <a:ext cx="335400" cy="2916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9"/>
          <p:cNvSpPr/>
          <p:nvPr/>
        </p:nvSpPr>
        <p:spPr>
          <a:xfrm flipH="1" rot="10800000">
            <a:off x="6014530" y="1770348"/>
            <a:ext cx="363000" cy="3630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1" name="Google Shape;581;p29"/>
          <p:cNvPicPr preferRelativeResize="0"/>
          <p:nvPr/>
        </p:nvPicPr>
        <p:blipFill rotWithShape="1">
          <a:blip r:embed="rId3">
            <a:alphaModFix/>
          </a:blip>
          <a:srcRect b="0" l="0" r="0" t="0"/>
          <a:stretch/>
        </p:blipFill>
        <p:spPr>
          <a:xfrm>
            <a:off x="2861884" y="2965863"/>
            <a:ext cx="3340200" cy="1670125"/>
          </a:xfrm>
          <a:prstGeom prst="rect">
            <a:avLst/>
          </a:prstGeom>
          <a:noFill/>
          <a:ln>
            <a:noFill/>
          </a:ln>
        </p:spPr>
      </p:pic>
      <p:cxnSp>
        <p:nvCxnSpPr>
          <p:cNvPr id="582" name="Google Shape;582;p29"/>
          <p:cNvCxnSpPr/>
          <p:nvPr/>
        </p:nvCxnSpPr>
        <p:spPr>
          <a:xfrm>
            <a:off x="4295203" y="3581299"/>
            <a:ext cx="1031400" cy="0"/>
          </a:xfrm>
          <a:prstGeom prst="straightConnector1">
            <a:avLst/>
          </a:prstGeom>
          <a:noFill/>
          <a:ln cap="flat" cmpd="sng" w="38100">
            <a:solidFill>
              <a:srgbClr val="D03354"/>
            </a:solidFill>
            <a:prstDash val="solid"/>
            <a:round/>
            <a:headEnd len="sm" w="sm" type="none"/>
            <a:tailEnd len="med" w="med" type="triangle"/>
          </a:ln>
        </p:spPr>
      </p:cxnSp>
      <p:sp>
        <p:nvSpPr>
          <p:cNvPr id="583" name="Google Shape;583;p29"/>
          <p:cNvSpPr/>
          <p:nvPr/>
        </p:nvSpPr>
        <p:spPr>
          <a:xfrm flipH="1" rot="10800000">
            <a:off x="2852215" y="4558062"/>
            <a:ext cx="335400" cy="2916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9"/>
          <p:cNvSpPr/>
          <p:nvPr/>
        </p:nvSpPr>
        <p:spPr>
          <a:xfrm flipH="1" rot="10800000">
            <a:off x="6014530" y="4513548"/>
            <a:ext cx="363000" cy="363000"/>
          </a:xfrm>
          <a:prstGeom prst="mathMin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0982b6d91f_0_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Neuroscience is the study of the nervous system</a:t>
            </a:r>
            <a:r>
              <a:rPr lang="en"/>
              <a:t>. More often than not, </a:t>
            </a:r>
            <a:r>
              <a:rPr lang="en"/>
              <a:t>it is </a:t>
            </a:r>
            <a:endParaRPr/>
          </a:p>
          <a:p>
            <a:pPr indent="0" lvl="0" marL="0" rtl="0" algn="l">
              <a:spcBef>
                <a:spcPts val="0"/>
              </a:spcBef>
              <a:spcAft>
                <a:spcPts val="0"/>
              </a:spcAft>
              <a:buNone/>
            </a:pPr>
            <a:r>
              <a:rPr lang="en"/>
              <a:t>primarily associated with the study of the </a:t>
            </a:r>
            <a:r>
              <a:rPr b="1" lang="en">
                <a:solidFill>
                  <a:schemeClr val="accent5"/>
                </a:solidFill>
              </a:rPr>
              <a:t>brain</a:t>
            </a:r>
            <a:r>
              <a:rPr lang="en"/>
              <a:t>. </a:t>
            </a:r>
            <a:endParaRPr/>
          </a:p>
        </p:txBody>
      </p:sp>
      <p:pic>
        <p:nvPicPr>
          <p:cNvPr descr="The brain has a backup system&amp;quot;: Why people missing much of their brain can  miraculously recover | Salon.com" id="122" name="Google Shape;122;g10982b6d91f_0_74"/>
          <p:cNvPicPr preferRelativeResize="0"/>
          <p:nvPr/>
        </p:nvPicPr>
        <p:blipFill>
          <a:blip r:embed="rId3">
            <a:alphaModFix/>
          </a:blip>
          <a:stretch>
            <a:fillRect/>
          </a:stretch>
        </p:blipFill>
        <p:spPr>
          <a:xfrm>
            <a:off x="2348363" y="1569800"/>
            <a:ext cx="4447276" cy="30019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there are special neurons near the surface of the brain called </a:t>
            </a:r>
            <a:r>
              <a:rPr b="1" lang="en">
                <a:solidFill>
                  <a:schemeClr val="accent5"/>
                </a:solidFill>
              </a:rPr>
              <a:t>pyramidal</a:t>
            </a:r>
            <a:r>
              <a:rPr b="1" lang="en"/>
              <a:t> </a:t>
            </a:r>
            <a:endParaRPr b="1"/>
          </a:p>
          <a:p>
            <a:pPr indent="0" lvl="0" marL="0" rtl="0" algn="l">
              <a:lnSpc>
                <a:spcPct val="100000"/>
              </a:lnSpc>
              <a:spcBef>
                <a:spcPts val="0"/>
              </a:spcBef>
              <a:spcAft>
                <a:spcPts val="0"/>
              </a:spcAft>
              <a:buSzPct val="111111"/>
              <a:buNone/>
            </a:pPr>
            <a:r>
              <a:rPr lang="en"/>
              <a:t>neurons that are all </a:t>
            </a:r>
            <a:r>
              <a:rPr b="1" lang="en">
                <a:solidFill>
                  <a:schemeClr val="accent5"/>
                </a:solidFill>
              </a:rPr>
              <a:t>oriented in the same direction</a:t>
            </a:r>
            <a:r>
              <a:rPr lang="en"/>
              <a:t>.</a:t>
            </a:r>
            <a:endParaRPr/>
          </a:p>
        </p:txBody>
      </p:sp>
      <p:cxnSp>
        <p:nvCxnSpPr>
          <p:cNvPr id="590" name="Google Shape;590;p30"/>
          <p:cNvCxnSpPr/>
          <p:nvPr/>
        </p:nvCxnSpPr>
        <p:spPr>
          <a:xfrm rot="-5400000">
            <a:off x="5386850" y="390271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91" name="Google Shape;591;p30"/>
          <p:cNvCxnSpPr/>
          <p:nvPr/>
        </p:nvCxnSpPr>
        <p:spPr>
          <a:xfrm flipH="1" rot="5400000">
            <a:off x="5823044" y="3225018"/>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92" name="Google Shape;592;p30"/>
          <p:cNvCxnSpPr/>
          <p:nvPr/>
        </p:nvCxnSpPr>
        <p:spPr>
          <a:xfrm rot="5400000">
            <a:off x="5821901" y="3069904"/>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93" name="Google Shape;593;p30"/>
          <p:cNvCxnSpPr/>
          <p:nvPr/>
        </p:nvCxnSpPr>
        <p:spPr>
          <a:xfrm flipH="1" rot="5400000">
            <a:off x="5823044" y="2916004"/>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594" name="Google Shape;594;p30"/>
          <p:cNvCxnSpPr/>
          <p:nvPr/>
        </p:nvCxnSpPr>
        <p:spPr>
          <a:xfrm rot="5400000">
            <a:off x="5821901" y="2760890"/>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595" name="Google Shape;595;p30"/>
          <p:cNvCxnSpPr/>
          <p:nvPr/>
        </p:nvCxnSpPr>
        <p:spPr>
          <a:xfrm rot="-5400000">
            <a:off x="5386850" y="2194836"/>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596" name="Google Shape;596;p30"/>
          <p:cNvCxnSpPr/>
          <p:nvPr/>
        </p:nvCxnSpPr>
        <p:spPr>
          <a:xfrm flipH="1" rot="5400000">
            <a:off x="5823044" y="2606990"/>
            <a:ext cx="153300" cy="265800"/>
          </a:xfrm>
          <a:prstGeom prst="straightConnector1">
            <a:avLst/>
          </a:prstGeom>
          <a:noFill/>
          <a:ln cap="flat" cmpd="sng" w="38100">
            <a:solidFill>
              <a:schemeClr val="accent5"/>
            </a:solidFill>
            <a:prstDash val="solid"/>
            <a:round/>
            <a:headEnd len="sm" w="sm" type="none"/>
            <a:tailEnd len="sm" w="sm" type="none"/>
          </a:ln>
        </p:spPr>
      </p:cxnSp>
      <p:sp>
        <p:nvSpPr>
          <p:cNvPr id="597" name="Google Shape;597;p30"/>
          <p:cNvSpPr/>
          <p:nvPr/>
        </p:nvSpPr>
        <p:spPr>
          <a:xfrm rot="-5400000">
            <a:off x="5845321" y="4415617"/>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98" name="Google Shape;598;p30"/>
          <p:cNvSpPr/>
          <p:nvPr/>
        </p:nvSpPr>
        <p:spPr>
          <a:xfrm rot="-5400000">
            <a:off x="5837239" y="1557291"/>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599" name="Google Shape;599;p30"/>
          <p:cNvSpPr/>
          <p:nvPr/>
        </p:nvSpPr>
        <p:spPr>
          <a:xfrm rot="-5400000">
            <a:off x="5644665" y="4491419"/>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0"/>
          <p:cNvSpPr/>
          <p:nvPr/>
        </p:nvSpPr>
        <p:spPr>
          <a:xfrm rot="-5400000">
            <a:off x="5689237" y="1481489"/>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1" name="Google Shape;601;p30"/>
          <p:cNvCxnSpPr/>
          <p:nvPr/>
        </p:nvCxnSpPr>
        <p:spPr>
          <a:xfrm rot="-5400000">
            <a:off x="4869475"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02" name="Google Shape;602;p30"/>
          <p:cNvCxnSpPr/>
          <p:nvPr/>
        </p:nvCxnSpPr>
        <p:spPr>
          <a:xfrm flipH="1" rot="5400000">
            <a:off x="5305669"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03" name="Google Shape;603;p30"/>
          <p:cNvCxnSpPr/>
          <p:nvPr/>
        </p:nvCxnSpPr>
        <p:spPr>
          <a:xfrm rot="5400000">
            <a:off x="5304526"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04" name="Google Shape;604;p30"/>
          <p:cNvCxnSpPr/>
          <p:nvPr/>
        </p:nvCxnSpPr>
        <p:spPr>
          <a:xfrm flipH="1" rot="5400000">
            <a:off x="5305669"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05" name="Google Shape;605;p30"/>
          <p:cNvCxnSpPr/>
          <p:nvPr/>
        </p:nvCxnSpPr>
        <p:spPr>
          <a:xfrm rot="5400000">
            <a:off x="5304526"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06" name="Google Shape;606;p30"/>
          <p:cNvCxnSpPr/>
          <p:nvPr/>
        </p:nvCxnSpPr>
        <p:spPr>
          <a:xfrm rot="-5400000">
            <a:off x="4869475"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07" name="Google Shape;607;p30"/>
          <p:cNvCxnSpPr/>
          <p:nvPr/>
        </p:nvCxnSpPr>
        <p:spPr>
          <a:xfrm flipH="1" rot="5400000">
            <a:off x="5305669"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08" name="Google Shape;608;p30"/>
          <p:cNvSpPr/>
          <p:nvPr/>
        </p:nvSpPr>
        <p:spPr>
          <a:xfrm rot="-5400000">
            <a:off x="5327946"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09" name="Google Shape;609;p30"/>
          <p:cNvSpPr/>
          <p:nvPr/>
        </p:nvSpPr>
        <p:spPr>
          <a:xfrm rot="-5400000">
            <a:off x="5319864"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10" name="Google Shape;610;p30"/>
          <p:cNvSpPr/>
          <p:nvPr/>
        </p:nvSpPr>
        <p:spPr>
          <a:xfrm rot="-5400000">
            <a:off x="5127290"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0"/>
          <p:cNvSpPr/>
          <p:nvPr/>
        </p:nvSpPr>
        <p:spPr>
          <a:xfrm rot="-5400000">
            <a:off x="5171862"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2" name="Google Shape;612;p30"/>
          <p:cNvCxnSpPr/>
          <p:nvPr/>
        </p:nvCxnSpPr>
        <p:spPr>
          <a:xfrm rot="-5400000">
            <a:off x="4352100"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13" name="Google Shape;613;p30"/>
          <p:cNvCxnSpPr/>
          <p:nvPr/>
        </p:nvCxnSpPr>
        <p:spPr>
          <a:xfrm flipH="1" rot="5400000">
            <a:off x="4788294"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14" name="Google Shape;614;p30"/>
          <p:cNvCxnSpPr/>
          <p:nvPr/>
        </p:nvCxnSpPr>
        <p:spPr>
          <a:xfrm rot="5400000">
            <a:off x="4787151"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15" name="Google Shape;615;p30"/>
          <p:cNvCxnSpPr/>
          <p:nvPr/>
        </p:nvCxnSpPr>
        <p:spPr>
          <a:xfrm flipH="1" rot="5400000">
            <a:off x="4788294"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16" name="Google Shape;616;p30"/>
          <p:cNvCxnSpPr/>
          <p:nvPr/>
        </p:nvCxnSpPr>
        <p:spPr>
          <a:xfrm rot="5400000">
            <a:off x="4787151"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17" name="Google Shape;617;p30"/>
          <p:cNvCxnSpPr/>
          <p:nvPr/>
        </p:nvCxnSpPr>
        <p:spPr>
          <a:xfrm rot="-5400000">
            <a:off x="4352100"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18" name="Google Shape;618;p30"/>
          <p:cNvCxnSpPr/>
          <p:nvPr/>
        </p:nvCxnSpPr>
        <p:spPr>
          <a:xfrm flipH="1" rot="5400000">
            <a:off x="4788294"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19" name="Google Shape;619;p30"/>
          <p:cNvSpPr/>
          <p:nvPr/>
        </p:nvSpPr>
        <p:spPr>
          <a:xfrm rot="-5400000">
            <a:off x="4810571"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20" name="Google Shape;620;p30"/>
          <p:cNvSpPr/>
          <p:nvPr/>
        </p:nvSpPr>
        <p:spPr>
          <a:xfrm rot="-5400000">
            <a:off x="4802489"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21" name="Google Shape;621;p30"/>
          <p:cNvSpPr/>
          <p:nvPr/>
        </p:nvSpPr>
        <p:spPr>
          <a:xfrm rot="-5400000">
            <a:off x="4609915"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0"/>
          <p:cNvSpPr/>
          <p:nvPr/>
        </p:nvSpPr>
        <p:spPr>
          <a:xfrm rot="-5400000">
            <a:off x="4654487"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3" name="Google Shape;623;p30"/>
          <p:cNvCxnSpPr/>
          <p:nvPr/>
        </p:nvCxnSpPr>
        <p:spPr>
          <a:xfrm rot="-5400000">
            <a:off x="3887675" y="3902790"/>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24" name="Google Shape;624;p30"/>
          <p:cNvCxnSpPr/>
          <p:nvPr/>
        </p:nvCxnSpPr>
        <p:spPr>
          <a:xfrm flipH="1" rot="5400000">
            <a:off x="4323869" y="3225093"/>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25" name="Google Shape;625;p30"/>
          <p:cNvCxnSpPr/>
          <p:nvPr/>
        </p:nvCxnSpPr>
        <p:spPr>
          <a:xfrm rot="5400000">
            <a:off x="4322726" y="3069979"/>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26" name="Google Shape;626;p30"/>
          <p:cNvCxnSpPr/>
          <p:nvPr/>
        </p:nvCxnSpPr>
        <p:spPr>
          <a:xfrm flipH="1" rot="5400000">
            <a:off x="4323869" y="2916079"/>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27" name="Google Shape;627;p30"/>
          <p:cNvCxnSpPr/>
          <p:nvPr/>
        </p:nvCxnSpPr>
        <p:spPr>
          <a:xfrm rot="5400000">
            <a:off x="4322726" y="2760965"/>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28" name="Google Shape;628;p30"/>
          <p:cNvCxnSpPr/>
          <p:nvPr/>
        </p:nvCxnSpPr>
        <p:spPr>
          <a:xfrm rot="-5400000">
            <a:off x="3887675" y="2194911"/>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29" name="Google Shape;629;p30"/>
          <p:cNvCxnSpPr/>
          <p:nvPr/>
        </p:nvCxnSpPr>
        <p:spPr>
          <a:xfrm flipH="1" rot="5400000">
            <a:off x="4323869" y="2607065"/>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30" name="Google Shape;630;p30"/>
          <p:cNvSpPr/>
          <p:nvPr/>
        </p:nvSpPr>
        <p:spPr>
          <a:xfrm rot="-5400000">
            <a:off x="4346146" y="4415692"/>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31" name="Google Shape;631;p30"/>
          <p:cNvSpPr/>
          <p:nvPr/>
        </p:nvSpPr>
        <p:spPr>
          <a:xfrm rot="-5400000">
            <a:off x="4338064" y="155736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32" name="Google Shape;632;p30"/>
          <p:cNvSpPr/>
          <p:nvPr/>
        </p:nvSpPr>
        <p:spPr>
          <a:xfrm rot="-5400000">
            <a:off x="4145490" y="4491494"/>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0"/>
          <p:cNvSpPr/>
          <p:nvPr/>
        </p:nvSpPr>
        <p:spPr>
          <a:xfrm rot="-5400000">
            <a:off x="4190062" y="1481564"/>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4" name="Google Shape;634;p30"/>
          <p:cNvCxnSpPr/>
          <p:nvPr/>
        </p:nvCxnSpPr>
        <p:spPr>
          <a:xfrm rot="-5400000">
            <a:off x="3370300"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35" name="Google Shape;635;p30"/>
          <p:cNvCxnSpPr/>
          <p:nvPr/>
        </p:nvCxnSpPr>
        <p:spPr>
          <a:xfrm flipH="1" rot="5400000">
            <a:off x="3806494"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36" name="Google Shape;636;p30"/>
          <p:cNvCxnSpPr/>
          <p:nvPr/>
        </p:nvCxnSpPr>
        <p:spPr>
          <a:xfrm rot="5400000">
            <a:off x="3805351"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37" name="Google Shape;637;p30"/>
          <p:cNvCxnSpPr/>
          <p:nvPr/>
        </p:nvCxnSpPr>
        <p:spPr>
          <a:xfrm flipH="1" rot="5400000">
            <a:off x="3806494"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38" name="Google Shape;638;p30"/>
          <p:cNvCxnSpPr/>
          <p:nvPr/>
        </p:nvCxnSpPr>
        <p:spPr>
          <a:xfrm rot="5400000">
            <a:off x="3805351"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39" name="Google Shape;639;p30"/>
          <p:cNvCxnSpPr/>
          <p:nvPr/>
        </p:nvCxnSpPr>
        <p:spPr>
          <a:xfrm rot="-5400000">
            <a:off x="3370300"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40" name="Google Shape;640;p30"/>
          <p:cNvCxnSpPr/>
          <p:nvPr/>
        </p:nvCxnSpPr>
        <p:spPr>
          <a:xfrm flipH="1" rot="5400000">
            <a:off x="3806494"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41" name="Google Shape;641;p30"/>
          <p:cNvSpPr/>
          <p:nvPr/>
        </p:nvSpPr>
        <p:spPr>
          <a:xfrm rot="-5400000">
            <a:off x="3828771"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42" name="Google Shape;642;p30"/>
          <p:cNvSpPr/>
          <p:nvPr/>
        </p:nvSpPr>
        <p:spPr>
          <a:xfrm rot="-5400000">
            <a:off x="3820689"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43" name="Google Shape;643;p30"/>
          <p:cNvSpPr/>
          <p:nvPr/>
        </p:nvSpPr>
        <p:spPr>
          <a:xfrm rot="-5400000">
            <a:off x="3628115"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0"/>
          <p:cNvSpPr/>
          <p:nvPr/>
        </p:nvSpPr>
        <p:spPr>
          <a:xfrm rot="-5400000">
            <a:off x="3672687"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5" name="Google Shape;645;p30"/>
          <p:cNvCxnSpPr/>
          <p:nvPr/>
        </p:nvCxnSpPr>
        <p:spPr>
          <a:xfrm rot="-5400000">
            <a:off x="2852925"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46" name="Google Shape;646;p30"/>
          <p:cNvCxnSpPr/>
          <p:nvPr/>
        </p:nvCxnSpPr>
        <p:spPr>
          <a:xfrm flipH="1" rot="5400000">
            <a:off x="3289119"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47" name="Google Shape;647;p30"/>
          <p:cNvCxnSpPr/>
          <p:nvPr/>
        </p:nvCxnSpPr>
        <p:spPr>
          <a:xfrm rot="5400000">
            <a:off x="3287976"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48" name="Google Shape;648;p30"/>
          <p:cNvCxnSpPr/>
          <p:nvPr/>
        </p:nvCxnSpPr>
        <p:spPr>
          <a:xfrm flipH="1" rot="5400000">
            <a:off x="3289119"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49" name="Google Shape;649;p30"/>
          <p:cNvCxnSpPr/>
          <p:nvPr/>
        </p:nvCxnSpPr>
        <p:spPr>
          <a:xfrm rot="5400000">
            <a:off x="3287976"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50" name="Google Shape;650;p30"/>
          <p:cNvCxnSpPr/>
          <p:nvPr/>
        </p:nvCxnSpPr>
        <p:spPr>
          <a:xfrm rot="-5400000">
            <a:off x="2852925"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51" name="Google Shape;651;p30"/>
          <p:cNvCxnSpPr/>
          <p:nvPr/>
        </p:nvCxnSpPr>
        <p:spPr>
          <a:xfrm flipH="1" rot="5400000">
            <a:off x="3289119"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52" name="Google Shape;652;p30"/>
          <p:cNvSpPr/>
          <p:nvPr/>
        </p:nvSpPr>
        <p:spPr>
          <a:xfrm rot="-5400000">
            <a:off x="3311396"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53" name="Google Shape;653;p30"/>
          <p:cNvSpPr/>
          <p:nvPr/>
        </p:nvSpPr>
        <p:spPr>
          <a:xfrm rot="-5400000">
            <a:off x="3303314"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54" name="Google Shape;654;p30"/>
          <p:cNvSpPr/>
          <p:nvPr/>
        </p:nvSpPr>
        <p:spPr>
          <a:xfrm rot="-5400000">
            <a:off x="3110740"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0"/>
          <p:cNvSpPr/>
          <p:nvPr/>
        </p:nvSpPr>
        <p:spPr>
          <a:xfrm rot="-5400000">
            <a:off x="3155312"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61110"/>
              <a:buFont typeface="Arial"/>
              <a:buNone/>
            </a:pPr>
            <a:r>
              <a:rPr lang="en" sz="1800"/>
              <a:t>So instead of </a:t>
            </a:r>
            <a:r>
              <a:rPr b="1" lang="en" sz="1800">
                <a:solidFill>
                  <a:schemeClr val="accent3"/>
                </a:solidFill>
              </a:rPr>
              <a:t>single neuron recordings,</a:t>
            </a:r>
            <a:r>
              <a:rPr lang="en" sz="1800"/>
              <a:t> we look at the summed activity of many pyramidal neurons.</a:t>
            </a:r>
            <a:endParaRPr sz="1800"/>
          </a:p>
          <a:p>
            <a:pPr indent="0" lvl="0" marL="0" rtl="0" algn="l">
              <a:lnSpc>
                <a:spcPct val="100000"/>
              </a:lnSpc>
              <a:spcBef>
                <a:spcPts val="0"/>
              </a:spcBef>
              <a:spcAft>
                <a:spcPts val="0"/>
              </a:spcAft>
              <a:buSzPct val="123456"/>
              <a:buNone/>
            </a:pPr>
            <a:r>
              <a:t/>
            </a:r>
            <a:endParaRPr sz="1800">
              <a:latin typeface="Arial"/>
              <a:ea typeface="Arial"/>
              <a:cs typeface="Arial"/>
              <a:sym typeface="Arial"/>
            </a:endParaRPr>
          </a:p>
        </p:txBody>
      </p:sp>
      <p:cxnSp>
        <p:nvCxnSpPr>
          <p:cNvPr id="661" name="Google Shape;661;p31"/>
          <p:cNvCxnSpPr/>
          <p:nvPr/>
        </p:nvCxnSpPr>
        <p:spPr>
          <a:xfrm rot="-5400000">
            <a:off x="5386850" y="390271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62" name="Google Shape;662;p31"/>
          <p:cNvCxnSpPr/>
          <p:nvPr/>
        </p:nvCxnSpPr>
        <p:spPr>
          <a:xfrm flipH="1" rot="5400000">
            <a:off x="5823044" y="3225018"/>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63" name="Google Shape;663;p31"/>
          <p:cNvCxnSpPr/>
          <p:nvPr/>
        </p:nvCxnSpPr>
        <p:spPr>
          <a:xfrm rot="5400000">
            <a:off x="5821901" y="3069904"/>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64" name="Google Shape;664;p31"/>
          <p:cNvCxnSpPr/>
          <p:nvPr/>
        </p:nvCxnSpPr>
        <p:spPr>
          <a:xfrm flipH="1" rot="5400000">
            <a:off x="5823044" y="2916004"/>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65" name="Google Shape;665;p31"/>
          <p:cNvCxnSpPr/>
          <p:nvPr/>
        </p:nvCxnSpPr>
        <p:spPr>
          <a:xfrm rot="5400000">
            <a:off x="5821901" y="2760890"/>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66" name="Google Shape;666;p31"/>
          <p:cNvCxnSpPr/>
          <p:nvPr/>
        </p:nvCxnSpPr>
        <p:spPr>
          <a:xfrm rot="-5400000">
            <a:off x="5386850" y="2194836"/>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67" name="Google Shape;667;p31"/>
          <p:cNvCxnSpPr/>
          <p:nvPr/>
        </p:nvCxnSpPr>
        <p:spPr>
          <a:xfrm flipH="1" rot="5400000">
            <a:off x="5823044" y="2606990"/>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68" name="Google Shape;668;p31"/>
          <p:cNvSpPr/>
          <p:nvPr/>
        </p:nvSpPr>
        <p:spPr>
          <a:xfrm rot="-5400000">
            <a:off x="5845321" y="4415617"/>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69" name="Google Shape;669;p31"/>
          <p:cNvSpPr/>
          <p:nvPr/>
        </p:nvSpPr>
        <p:spPr>
          <a:xfrm rot="-5400000">
            <a:off x="5837239" y="1557291"/>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70" name="Google Shape;670;p31"/>
          <p:cNvSpPr/>
          <p:nvPr/>
        </p:nvSpPr>
        <p:spPr>
          <a:xfrm rot="-5400000">
            <a:off x="5644665" y="4491419"/>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1"/>
          <p:cNvSpPr/>
          <p:nvPr/>
        </p:nvSpPr>
        <p:spPr>
          <a:xfrm rot="-5400000">
            <a:off x="5689237" y="1481489"/>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2" name="Google Shape;672;p31"/>
          <p:cNvCxnSpPr/>
          <p:nvPr/>
        </p:nvCxnSpPr>
        <p:spPr>
          <a:xfrm rot="-5400000">
            <a:off x="4869475"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73" name="Google Shape;673;p31"/>
          <p:cNvCxnSpPr/>
          <p:nvPr/>
        </p:nvCxnSpPr>
        <p:spPr>
          <a:xfrm flipH="1" rot="5400000">
            <a:off x="5305669"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74" name="Google Shape;674;p31"/>
          <p:cNvCxnSpPr/>
          <p:nvPr/>
        </p:nvCxnSpPr>
        <p:spPr>
          <a:xfrm rot="5400000">
            <a:off x="5304526"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75" name="Google Shape;675;p31"/>
          <p:cNvCxnSpPr/>
          <p:nvPr/>
        </p:nvCxnSpPr>
        <p:spPr>
          <a:xfrm flipH="1" rot="5400000">
            <a:off x="5305669"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76" name="Google Shape;676;p31"/>
          <p:cNvCxnSpPr/>
          <p:nvPr/>
        </p:nvCxnSpPr>
        <p:spPr>
          <a:xfrm rot="5400000">
            <a:off x="5304526"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77" name="Google Shape;677;p31"/>
          <p:cNvCxnSpPr/>
          <p:nvPr/>
        </p:nvCxnSpPr>
        <p:spPr>
          <a:xfrm rot="-5400000">
            <a:off x="4869475"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78" name="Google Shape;678;p31"/>
          <p:cNvCxnSpPr/>
          <p:nvPr/>
        </p:nvCxnSpPr>
        <p:spPr>
          <a:xfrm flipH="1" rot="5400000">
            <a:off x="5305669"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79" name="Google Shape;679;p31"/>
          <p:cNvSpPr/>
          <p:nvPr/>
        </p:nvSpPr>
        <p:spPr>
          <a:xfrm rot="-5400000">
            <a:off x="5327946"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80" name="Google Shape;680;p31"/>
          <p:cNvSpPr/>
          <p:nvPr/>
        </p:nvSpPr>
        <p:spPr>
          <a:xfrm rot="-5400000">
            <a:off x="5319864"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81" name="Google Shape;681;p31"/>
          <p:cNvSpPr/>
          <p:nvPr/>
        </p:nvSpPr>
        <p:spPr>
          <a:xfrm rot="-5400000">
            <a:off x="5127290"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rot="-5400000">
            <a:off x="5171862"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3" name="Google Shape;683;p31"/>
          <p:cNvCxnSpPr/>
          <p:nvPr/>
        </p:nvCxnSpPr>
        <p:spPr>
          <a:xfrm rot="-5400000">
            <a:off x="4352100"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84" name="Google Shape;684;p31"/>
          <p:cNvCxnSpPr/>
          <p:nvPr/>
        </p:nvCxnSpPr>
        <p:spPr>
          <a:xfrm flipH="1" rot="5400000">
            <a:off x="4788294"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85" name="Google Shape;685;p31"/>
          <p:cNvCxnSpPr/>
          <p:nvPr/>
        </p:nvCxnSpPr>
        <p:spPr>
          <a:xfrm rot="5400000">
            <a:off x="4787151"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86" name="Google Shape;686;p31"/>
          <p:cNvCxnSpPr/>
          <p:nvPr/>
        </p:nvCxnSpPr>
        <p:spPr>
          <a:xfrm flipH="1" rot="5400000">
            <a:off x="4788294"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87" name="Google Shape;687;p31"/>
          <p:cNvCxnSpPr/>
          <p:nvPr/>
        </p:nvCxnSpPr>
        <p:spPr>
          <a:xfrm rot="5400000">
            <a:off x="4787151"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88" name="Google Shape;688;p31"/>
          <p:cNvCxnSpPr/>
          <p:nvPr/>
        </p:nvCxnSpPr>
        <p:spPr>
          <a:xfrm rot="-5400000">
            <a:off x="4352100"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89" name="Google Shape;689;p31"/>
          <p:cNvCxnSpPr/>
          <p:nvPr/>
        </p:nvCxnSpPr>
        <p:spPr>
          <a:xfrm flipH="1" rot="5400000">
            <a:off x="4788294"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690" name="Google Shape;690;p31"/>
          <p:cNvSpPr/>
          <p:nvPr/>
        </p:nvSpPr>
        <p:spPr>
          <a:xfrm rot="-5400000">
            <a:off x="4810571"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91" name="Google Shape;691;p31"/>
          <p:cNvSpPr/>
          <p:nvPr/>
        </p:nvSpPr>
        <p:spPr>
          <a:xfrm rot="-5400000">
            <a:off x="4802489"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692" name="Google Shape;692;p31"/>
          <p:cNvSpPr/>
          <p:nvPr/>
        </p:nvSpPr>
        <p:spPr>
          <a:xfrm rot="-5400000">
            <a:off x="4609915"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1"/>
          <p:cNvSpPr/>
          <p:nvPr/>
        </p:nvSpPr>
        <p:spPr>
          <a:xfrm rot="-5400000">
            <a:off x="4654487"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4" name="Google Shape;694;p31"/>
          <p:cNvCxnSpPr/>
          <p:nvPr/>
        </p:nvCxnSpPr>
        <p:spPr>
          <a:xfrm rot="-5400000">
            <a:off x="3887675" y="3902790"/>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695" name="Google Shape;695;p31"/>
          <p:cNvCxnSpPr/>
          <p:nvPr/>
        </p:nvCxnSpPr>
        <p:spPr>
          <a:xfrm flipH="1" rot="5400000">
            <a:off x="4323869" y="3225093"/>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96" name="Google Shape;696;p31"/>
          <p:cNvCxnSpPr/>
          <p:nvPr/>
        </p:nvCxnSpPr>
        <p:spPr>
          <a:xfrm rot="5400000">
            <a:off x="4322726" y="3069979"/>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97" name="Google Shape;697;p31"/>
          <p:cNvCxnSpPr/>
          <p:nvPr/>
        </p:nvCxnSpPr>
        <p:spPr>
          <a:xfrm flipH="1" rot="5400000">
            <a:off x="4323869" y="2916079"/>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698" name="Google Shape;698;p31"/>
          <p:cNvCxnSpPr/>
          <p:nvPr/>
        </p:nvCxnSpPr>
        <p:spPr>
          <a:xfrm rot="5400000">
            <a:off x="4322726" y="2760965"/>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699" name="Google Shape;699;p31"/>
          <p:cNvCxnSpPr/>
          <p:nvPr/>
        </p:nvCxnSpPr>
        <p:spPr>
          <a:xfrm rot="-5400000">
            <a:off x="3887675" y="2194911"/>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00" name="Google Shape;700;p31"/>
          <p:cNvCxnSpPr/>
          <p:nvPr/>
        </p:nvCxnSpPr>
        <p:spPr>
          <a:xfrm flipH="1" rot="5400000">
            <a:off x="4323869" y="2607065"/>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01" name="Google Shape;701;p31"/>
          <p:cNvSpPr/>
          <p:nvPr/>
        </p:nvSpPr>
        <p:spPr>
          <a:xfrm rot="-5400000">
            <a:off x="4346146" y="4415692"/>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02" name="Google Shape;702;p31"/>
          <p:cNvSpPr/>
          <p:nvPr/>
        </p:nvSpPr>
        <p:spPr>
          <a:xfrm rot="-5400000">
            <a:off x="4338064" y="155736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03" name="Google Shape;703;p31"/>
          <p:cNvSpPr/>
          <p:nvPr/>
        </p:nvSpPr>
        <p:spPr>
          <a:xfrm rot="-5400000">
            <a:off x="4145490" y="4491494"/>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rot="-5400000">
            <a:off x="4190062" y="1481564"/>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5" name="Google Shape;705;p31"/>
          <p:cNvCxnSpPr/>
          <p:nvPr/>
        </p:nvCxnSpPr>
        <p:spPr>
          <a:xfrm rot="-5400000">
            <a:off x="3370300"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06" name="Google Shape;706;p31"/>
          <p:cNvCxnSpPr/>
          <p:nvPr/>
        </p:nvCxnSpPr>
        <p:spPr>
          <a:xfrm flipH="1" rot="5400000">
            <a:off x="3806494"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07" name="Google Shape;707;p31"/>
          <p:cNvCxnSpPr/>
          <p:nvPr/>
        </p:nvCxnSpPr>
        <p:spPr>
          <a:xfrm rot="5400000">
            <a:off x="3805351"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08" name="Google Shape;708;p31"/>
          <p:cNvCxnSpPr/>
          <p:nvPr/>
        </p:nvCxnSpPr>
        <p:spPr>
          <a:xfrm flipH="1" rot="5400000">
            <a:off x="3806494"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09" name="Google Shape;709;p31"/>
          <p:cNvCxnSpPr/>
          <p:nvPr/>
        </p:nvCxnSpPr>
        <p:spPr>
          <a:xfrm rot="5400000">
            <a:off x="3805351"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10" name="Google Shape;710;p31"/>
          <p:cNvCxnSpPr/>
          <p:nvPr/>
        </p:nvCxnSpPr>
        <p:spPr>
          <a:xfrm rot="-5400000">
            <a:off x="3370300"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11" name="Google Shape;711;p31"/>
          <p:cNvCxnSpPr/>
          <p:nvPr/>
        </p:nvCxnSpPr>
        <p:spPr>
          <a:xfrm flipH="1" rot="5400000">
            <a:off x="3806494"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12" name="Google Shape;712;p31"/>
          <p:cNvSpPr/>
          <p:nvPr/>
        </p:nvSpPr>
        <p:spPr>
          <a:xfrm rot="-5400000">
            <a:off x="3828771"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13" name="Google Shape;713;p31"/>
          <p:cNvSpPr/>
          <p:nvPr/>
        </p:nvSpPr>
        <p:spPr>
          <a:xfrm rot="-5400000">
            <a:off x="3820689"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14" name="Google Shape;714;p31"/>
          <p:cNvSpPr/>
          <p:nvPr/>
        </p:nvSpPr>
        <p:spPr>
          <a:xfrm rot="-5400000">
            <a:off x="3628115"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rot="-5400000">
            <a:off x="3672687"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6" name="Google Shape;716;p31"/>
          <p:cNvCxnSpPr/>
          <p:nvPr/>
        </p:nvCxnSpPr>
        <p:spPr>
          <a:xfrm rot="-5400000">
            <a:off x="2852925"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17" name="Google Shape;717;p31"/>
          <p:cNvCxnSpPr/>
          <p:nvPr/>
        </p:nvCxnSpPr>
        <p:spPr>
          <a:xfrm flipH="1" rot="5400000">
            <a:off x="3289119"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18" name="Google Shape;718;p31"/>
          <p:cNvCxnSpPr/>
          <p:nvPr/>
        </p:nvCxnSpPr>
        <p:spPr>
          <a:xfrm rot="5400000">
            <a:off x="3287976"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19" name="Google Shape;719;p31"/>
          <p:cNvCxnSpPr/>
          <p:nvPr/>
        </p:nvCxnSpPr>
        <p:spPr>
          <a:xfrm flipH="1" rot="5400000">
            <a:off x="3289119"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20" name="Google Shape;720;p31"/>
          <p:cNvCxnSpPr/>
          <p:nvPr/>
        </p:nvCxnSpPr>
        <p:spPr>
          <a:xfrm rot="5400000">
            <a:off x="3287976"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21" name="Google Shape;721;p31"/>
          <p:cNvCxnSpPr/>
          <p:nvPr/>
        </p:nvCxnSpPr>
        <p:spPr>
          <a:xfrm rot="-5400000">
            <a:off x="2852925"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22" name="Google Shape;722;p31"/>
          <p:cNvCxnSpPr/>
          <p:nvPr/>
        </p:nvCxnSpPr>
        <p:spPr>
          <a:xfrm flipH="1" rot="5400000">
            <a:off x="3289119"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23" name="Google Shape;723;p31"/>
          <p:cNvSpPr/>
          <p:nvPr/>
        </p:nvSpPr>
        <p:spPr>
          <a:xfrm rot="-5400000">
            <a:off x="3311396"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24" name="Google Shape;724;p31"/>
          <p:cNvSpPr/>
          <p:nvPr/>
        </p:nvSpPr>
        <p:spPr>
          <a:xfrm rot="-5400000">
            <a:off x="3303314"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25" name="Google Shape;725;p31"/>
          <p:cNvSpPr/>
          <p:nvPr/>
        </p:nvSpPr>
        <p:spPr>
          <a:xfrm rot="-5400000">
            <a:off x="3110740"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1"/>
          <p:cNvSpPr/>
          <p:nvPr/>
        </p:nvSpPr>
        <p:spPr>
          <a:xfrm rot="-5400000">
            <a:off x="3155312"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1"/>
          <p:cNvSpPr/>
          <p:nvPr/>
        </p:nvSpPr>
        <p:spPr>
          <a:xfrm rot="8100000">
            <a:off x="1971549" y="876153"/>
            <a:ext cx="243528" cy="2844266"/>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3456"/>
              <a:buNone/>
            </a:pPr>
            <a:r>
              <a:rPr lang="en" sz="1800"/>
              <a:t>So instead of single neuron recordings, we look at the </a:t>
            </a:r>
            <a:r>
              <a:rPr b="1" lang="en" sz="1800">
                <a:solidFill>
                  <a:schemeClr val="accent1"/>
                </a:solidFill>
              </a:rPr>
              <a:t>summed activity</a:t>
            </a:r>
            <a:r>
              <a:rPr lang="en" sz="1800"/>
              <a:t> of many pyramidal neurons.</a:t>
            </a:r>
            <a:endParaRPr sz="1800"/>
          </a:p>
          <a:p>
            <a:pPr indent="0" lvl="0" marL="0" rtl="0" algn="l">
              <a:lnSpc>
                <a:spcPct val="100000"/>
              </a:lnSpc>
              <a:spcBef>
                <a:spcPts val="0"/>
              </a:spcBef>
              <a:spcAft>
                <a:spcPts val="0"/>
              </a:spcAft>
              <a:buSzPct val="123456"/>
              <a:buNone/>
            </a:pPr>
            <a:r>
              <a:t/>
            </a:r>
            <a:endParaRPr sz="1800">
              <a:latin typeface="Arial"/>
              <a:ea typeface="Arial"/>
              <a:cs typeface="Arial"/>
              <a:sym typeface="Arial"/>
            </a:endParaRPr>
          </a:p>
        </p:txBody>
      </p:sp>
      <p:cxnSp>
        <p:nvCxnSpPr>
          <p:cNvPr id="733" name="Google Shape;733;p32"/>
          <p:cNvCxnSpPr/>
          <p:nvPr/>
        </p:nvCxnSpPr>
        <p:spPr>
          <a:xfrm rot="-5400000">
            <a:off x="5386850" y="390271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34" name="Google Shape;734;p32"/>
          <p:cNvCxnSpPr/>
          <p:nvPr/>
        </p:nvCxnSpPr>
        <p:spPr>
          <a:xfrm flipH="1" rot="5400000">
            <a:off x="5823044" y="3225018"/>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35" name="Google Shape;735;p32"/>
          <p:cNvCxnSpPr/>
          <p:nvPr/>
        </p:nvCxnSpPr>
        <p:spPr>
          <a:xfrm rot="5400000">
            <a:off x="5821901" y="3069904"/>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36" name="Google Shape;736;p32"/>
          <p:cNvCxnSpPr/>
          <p:nvPr/>
        </p:nvCxnSpPr>
        <p:spPr>
          <a:xfrm flipH="1" rot="5400000">
            <a:off x="5823044" y="2916004"/>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37" name="Google Shape;737;p32"/>
          <p:cNvCxnSpPr/>
          <p:nvPr/>
        </p:nvCxnSpPr>
        <p:spPr>
          <a:xfrm rot="5400000">
            <a:off x="5821901" y="2760890"/>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38" name="Google Shape;738;p32"/>
          <p:cNvCxnSpPr/>
          <p:nvPr/>
        </p:nvCxnSpPr>
        <p:spPr>
          <a:xfrm rot="-5400000">
            <a:off x="5386850" y="2194836"/>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39" name="Google Shape;739;p32"/>
          <p:cNvCxnSpPr/>
          <p:nvPr/>
        </p:nvCxnSpPr>
        <p:spPr>
          <a:xfrm flipH="1" rot="5400000">
            <a:off x="5823044" y="2606990"/>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40" name="Google Shape;740;p32"/>
          <p:cNvSpPr/>
          <p:nvPr/>
        </p:nvSpPr>
        <p:spPr>
          <a:xfrm rot="-5400000">
            <a:off x="5845321" y="4415617"/>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41" name="Google Shape;741;p32"/>
          <p:cNvSpPr/>
          <p:nvPr/>
        </p:nvSpPr>
        <p:spPr>
          <a:xfrm rot="-5400000">
            <a:off x="5837239" y="1557291"/>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42" name="Google Shape;742;p32"/>
          <p:cNvSpPr/>
          <p:nvPr/>
        </p:nvSpPr>
        <p:spPr>
          <a:xfrm rot="-5400000">
            <a:off x="5644665" y="4491419"/>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2"/>
          <p:cNvSpPr/>
          <p:nvPr/>
        </p:nvSpPr>
        <p:spPr>
          <a:xfrm rot="-5400000">
            <a:off x="5689237" y="1481489"/>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4" name="Google Shape;744;p32"/>
          <p:cNvCxnSpPr/>
          <p:nvPr/>
        </p:nvCxnSpPr>
        <p:spPr>
          <a:xfrm rot="-5400000">
            <a:off x="4869475"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45" name="Google Shape;745;p32"/>
          <p:cNvCxnSpPr/>
          <p:nvPr/>
        </p:nvCxnSpPr>
        <p:spPr>
          <a:xfrm flipH="1" rot="5400000">
            <a:off x="5305669"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46" name="Google Shape;746;p32"/>
          <p:cNvCxnSpPr/>
          <p:nvPr/>
        </p:nvCxnSpPr>
        <p:spPr>
          <a:xfrm rot="5400000">
            <a:off x="5304526"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47" name="Google Shape;747;p32"/>
          <p:cNvCxnSpPr/>
          <p:nvPr/>
        </p:nvCxnSpPr>
        <p:spPr>
          <a:xfrm flipH="1" rot="5400000">
            <a:off x="5305669"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48" name="Google Shape;748;p32"/>
          <p:cNvCxnSpPr/>
          <p:nvPr/>
        </p:nvCxnSpPr>
        <p:spPr>
          <a:xfrm rot="5400000">
            <a:off x="5304526"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49" name="Google Shape;749;p32"/>
          <p:cNvCxnSpPr/>
          <p:nvPr/>
        </p:nvCxnSpPr>
        <p:spPr>
          <a:xfrm rot="-5400000">
            <a:off x="4869475"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50" name="Google Shape;750;p32"/>
          <p:cNvCxnSpPr/>
          <p:nvPr/>
        </p:nvCxnSpPr>
        <p:spPr>
          <a:xfrm flipH="1" rot="5400000">
            <a:off x="5305669"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51" name="Google Shape;751;p32"/>
          <p:cNvSpPr/>
          <p:nvPr/>
        </p:nvSpPr>
        <p:spPr>
          <a:xfrm rot="-5400000">
            <a:off x="5327946"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52" name="Google Shape;752;p32"/>
          <p:cNvSpPr/>
          <p:nvPr/>
        </p:nvSpPr>
        <p:spPr>
          <a:xfrm rot="-5400000">
            <a:off x="5319864"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53" name="Google Shape;753;p32"/>
          <p:cNvSpPr/>
          <p:nvPr/>
        </p:nvSpPr>
        <p:spPr>
          <a:xfrm rot="-5400000">
            <a:off x="5127290"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2"/>
          <p:cNvSpPr/>
          <p:nvPr/>
        </p:nvSpPr>
        <p:spPr>
          <a:xfrm rot="-5400000">
            <a:off x="5171862"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5" name="Google Shape;755;p32"/>
          <p:cNvCxnSpPr/>
          <p:nvPr/>
        </p:nvCxnSpPr>
        <p:spPr>
          <a:xfrm rot="-5400000">
            <a:off x="4352100" y="39027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56" name="Google Shape;756;p32"/>
          <p:cNvCxnSpPr/>
          <p:nvPr/>
        </p:nvCxnSpPr>
        <p:spPr>
          <a:xfrm flipH="1" rot="5400000">
            <a:off x="4788294" y="32250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57" name="Google Shape;757;p32"/>
          <p:cNvCxnSpPr/>
          <p:nvPr/>
        </p:nvCxnSpPr>
        <p:spPr>
          <a:xfrm rot="5400000">
            <a:off x="4787151" y="30699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58" name="Google Shape;758;p32"/>
          <p:cNvCxnSpPr/>
          <p:nvPr/>
        </p:nvCxnSpPr>
        <p:spPr>
          <a:xfrm flipH="1" rot="5400000">
            <a:off x="4788294" y="29160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59" name="Google Shape;759;p32"/>
          <p:cNvCxnSpPr/>
          <p:nvPr/>
        </p:nvCxnSpPr>
        <p:spPr>
          <a:xfrm rot="5400000">
            <a:off x="4787151" y="27609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60" name="Google Shape;760;p32"/>
          <p:cNvCxnSpPr/>
          <p:nvPr/>
        </p:nvCxnSpPr>
        <p:spPr>
          <a:xfrm rot="-5400000">
            <a:off x="4352100" y="21948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61" name="Google Shape;761;p32"/>
          <p:cNvCxnSpPr/>
          <p:nvPr/>
        </p:nvCxnSpPr>
        <p:spPr>
          <a:xfrm flipH="1" rot="5400000">
            <a:off x="4788294" y="26070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62" name="Google Shape;762;p32"/>
          <p:cNvSpPr/>
          <p:nvPr/>
        </p:nvSpPr>
        <p:spPr>
          <a:xfrm rot="-5400000">
            <a:off x="4810571" y="44156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63" name="Google Shape;763;p32"/>
          <p:cNvSpPr/>
          <p:nvPr/>
        </p:nvSpPr>
        <p:spPr>
          <a:xfrm rot="-5400000">
            <a:off x="4802489" y="15573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64" name="Google Shape;764;p32"/>
          <p:cNvSpPr/>
          <p:nvPr/>
        </p:nvSpPr>
        <p:spPr>
          <a:xfrm rot="-5400000">
            <a:off x="4609915" y="44914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2"/>
          <p:cNvSpPr/>
          <p:nvPr/>
        </p:nvSpPr>
        <p:spPr>
          <a:xfrm rot="-5400000">
            <a:off x="4654487" y="14815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6" name="Google Shape;766;p32"/>
          <p:cNvCxnSpPr/>
          <p:nvPr/>
        </p:nvCxnSpPr>
        <p:spPr>
          <a:xfrm rot="-5400000">
            <a:off x="3887675" y="3902790"/>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67" name="Google Shape;767;p32"/>
          <p:cNvCxnSpPr/>
          <p:nvPr/>
        </p:nvCxnSpPr>
        <p:spPr>
          <a:xfrm flipH="1" rot="5400000">
            <a:off x="4323869" y="3225093"/>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68" name="Google Shape;768;p32"/>
          <p:cNvCxnSpPr/>
          <p:nvPr/>
        </p:nvCxnSpPr>
        <p:spPr>
          <a:xfrm rot="5400000">
            <a:off x="4322726" y="3069979"/>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69" name="Google Shape;769;p32"/>
          <p:cNvCxnSpPr/>
          <p:nvPr/>
        </p:nvCxnSpPr>
        <p:spPr>
          <a:xfrm flipH="1" rot="5400000">
            <a:off x="4323869" y="2916079"/>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70" name="Google Shape;770;p32"/>
          <p:cNvCxnSpPr/>
          <p:nvPr/>
        </p:nvCxnSpPr>
        <p:spPr>
          <a:xfrm rot="5400000">
            <a:off x="4322726" y="2760965"/>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71" name="Google Shape;771;p32"/>
          <p:cNvCxnSpPr/>
          <p:nvPr/>
        </p:nvCxnSpPr>
        <p:spPr>
          <a:xfrm rot="-5400000">
            <a:off x="3887675" y="2194911"/>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72" name="Google Shape;772;p32"/>
          <p:cNvCxnSpPr/>
          <p:nvPr/>
        </p:nvCxnSpPr>
        <p:spPr>
          <a:xfrm flipH="1" rot="5400000">
            <a:off x="4323869" y="2607065"/>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73" name="Google Shape;773;p32"/>
          <p:cNvSpPr/>
          <p:nvPr/>
        </p:nvSpPr>
        <p:spPr>
          <a:xfrm rot="-5400000">
            <a:off x="4346146" y="4415692"/>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74" name="Google Shape;774;p32"/>
          <p:cNvSpPr/>
          <p:nvPr/>
        </p:nvSpPr>
        <p:spPr>
          <a:xfrm rot="-5400000">
            <a:off x="4338064" y="155736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75" name="Google Shape;775;p32"/>
          <p:cNvSpPr/>
          <p:nvPr/>
        </p:nvSpPr>
        <p:spPr>
          <a:xfrm rot="-5400000">
            <a:off x="4145490" y="4491494"/>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p:nvPr/>
        </p:nvSpPr>
        <p:spPr>
          <a:xfrm rot="-5400000">
            <a:off x="4190062" y="1481564"/>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7" name="Google Shape;777;p32"/>
          <p:cNvCxnSpPr/>
          <p:nvPr/>
        </p:nvCxnSpPr>
        <p:spPr>
          <a:xfrm rot="-5400000">
            <a:off x="3370300"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78" name="Google Shape;778;p32"/>
          <p:cNvCxnSpPr/>
          <p:nvPr/>
        </p:nvCxnSpPr>
        <p:spPr>
          <a:xfrm flipH="1" rot="5400000">
            <a:off x="3806494"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79" name="Google Shape;779;p32"/>
          <p:cNvCxnSpPr/>
          <p:nvPr/>
        </p:nvCxnSpPr>
        <p:spPr>
          <a:xfrm rot="5400000">
            <a:off x="3805351"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80" name="Google Shape;780;p32"/>
          <p:cNvCxnSpPr/>
          <p:nvPr/>
        </p:nvCxnSpPr>
        <p:spPr>
          <a:xfrm flipH="1" rot="5400000">
            <a:off x="3806494"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81" name="Google Shape;781;p32"/>
          <p:cNvCxnSpPr/>
          <p:nvPr/>
        </p:nvCxnSpPr>
        <p:spPr>
          <a:xfrm rot="5400000">
            <a:off x="3805351"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82" name="Google Shape;782;p32"/>
          <p:cNvCxnSpPr/>
          <p:nvPr/>
        </p:nvCxnSpPr>
        <p:spPr>
          <a:xfrm rot="-5400000">
            <a:off x="3370300"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83" name="Google Shape;783;p32"/>
          <p:cNvCxnSpPr/>
          <p:nvPr/>
        </p:nvCxnSpPr>
        <p:spPr>
          <a:xfrm flipH="1" rot="5400000">
            <a:off x="3806494"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84" name="Google Shape;784;p32"/>
          <p:cNvSpPr/>
          <p:nvPr/>
        </p:nvSpPr>
        <p:spPr>
          <a:xfrm rot="-5400000">
            <a:off x="3828771"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85" name="Google Shape;785;p32"/>
          <p:cNvSpPr/>
          <p:nvPr/>
        </p:nvSpPr>
        <p:spPr>
          <a:xfrm rot="-5400000">
            <a:off x="3820689"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86" name="Google Shape;786;p32"/>
          <p:cNvSpPr/>
          <p:nvPr/>
        </p:nvSpPr>
        <p:spPr>
          <a:xfrm rot="-5400000">
            <a:off x="3628115"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2"/>
          <p:cNvSpPr/>
          <p:nvPr/>
        </p:nvSpPr>
        <p:spPr>
          <a:xfrm rot="-5400000">
            <a:off x="3672687"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8" name="Google Shape;788;p32"/>
          <p:cNvCxnSpPr/>
          <p:nvPr/>
        </p:nvCxnSpPr>
        <p:spPr>
          <a:xfrm rot="-5400000">
            <a:off x="2852925" y="390282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89" name="Google Shape;789;p32"/>
          <p:cNvCxnSpPr/>
          <p:nvPr/>
        </p:nvCxnSpPr>
        <p:spPr>
          <a:xfrm flipH="1" rot="5400000">
            <a:off x="3289119" y="322513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90" name="Google Shape;790;p32"/>
          <p:cNvCxnSpPr/>
          <p:nvPr/>
        </p:nvCxnSpPr>
        <p:spPr>
          <a:xfrm rot="5400000">
            <a:off x="3287976" y="307001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91" name="Google Shape;791;p32"/>
          <p:cNvCxnSpPr/>
          <p:nvPr/>
        </p:nvCxnSpPr>
        <p:spPr>
          <a:xfrm flipH="1" rot="5400000">
            <a:off x="3289119" y="291611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792" name="Google Shape;792;p32"/>
          <p:cNvCxnSpPr/>
          <p:nvPr/>
        </p:nvCxnSpPr>
        <p:spPr>
          <a:xfrm rot="5400000">
            <a:off x="3287976" y="276100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793" name="Google Shape;793;p32"/>
          <p:cNvCxnSpPr/>
          <p:nvPr/>
        </p:nvCxnSpPr>
        <p:spPr>
          <a:xfrm rot="-5400000">
            <a:off x="2852925" y="219494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794" name="Google Shape;794;p32"/>
          <p:cNvCxnSpPr/>
          <p:nvPr/>
        </p:nvCxnSpPr>
        <p:spPr>
          <a:xfrm flipH="1" rot="5400000">
            <a:off x="3289119" y="260710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795" name="Google Shape;795;p32"/>
          <p:cNvSpPr/>
          <p:nvPr/>
        </p:nvSpPr>
        <p:spPr>
          <a:xfrm rot="-5400000">
            <a:off x="3311396" y="441573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96" name="Google Shape;796;p32"/>
          <p:cNvSpPr/>
          <p:nvPr/>
        </p:nvSpPr>
        <p:spPr>
          <a:xfrm rot="-5400000">
            <a:off x="3303314" y="155740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797" name="Google Shape;797;p32"/>
          <p:cNvSpPr/>
          <p:nvPr/>
        </p:nvSpPr>
        <p:spPr>
          <a:xfrm rot="-5400000">
            <a:off x="3110740" y="449153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2"/>
          <p:cNvSpPr/>
          <p:nvPr/>
        </p:nvSpPr>
        <p:spPr>
          <a:xfrm rot="-5400000">
            <a:off x="3155312" y="148160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2"/>
          <p:cNvSpPr/>
          <p:nvPr/>
        </p:nvSpPr>
        <p:spPr>
          <a:xfrm>
            <a:off x="3065500" y="1090525"/>
            <a:ext cx="3039600" cy="30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3456"/>
              <a:buNone/>
            </a:pPr>
            <a:r>
              <a:rPr lang="en" sz="1800"/>
              <a:t>So instead of single neuron recordings, we look at the </a:t>
            </a:r>
            <a:r>
              <a:rPr b="1" lang="en" sz="1800">
                <a:solidFill>
                  <a:schemeClr val="accent1"/>
                </a:solidFill>
              </a:rPr>
              <a:t>summed activity</a:t>
            </a:r>
            <a:r>
              <a:rPr lang="en" sz="1800"/>
              <a:t> of many pyramidal neurons.</a:t>
            </a:r>
            <a:endParaRPr sz="1800"/>
          </a:p>
          <a:p>
            <a:pPr indent="0" lvl="0" marL="0" rtl="0" algn="l">
              <a:lnSpc>
                <a:spcPct val="100000"/>
              </a:lnSpc>
              <a:spcBef>
                <a:spcPts val="0"/>
              </a:spcBef>
              <a:spcAft>
                <a:spcPts val="0"/>
              </a:spcAft>
              <a:buSzPct val="123456"/>
              <a:buNone/>
            </a:pPr>
            <a:r>
              <a:t/>
            </a:r>
            <a:endParaRPr sz="1800">
              <a:latin typeface="Arial"/>
              <a:ea typeface="Arial"/>
              <a:cs typeface="Arial"/>
              <a:sym typeface="Arial"/>
            </a:endParaRPr>
          </a:p>
        </p:txBody>
      </p:sp>
      <p:cxnSp>
        <p:nvCxnSpPr>
          <p:cNvPr id="805" name="Google Shape;805;p33"/>
          <p:cNvCxnSpPr/>
          <p:nvPr/>
        </p:nvCxnSpPr>
        <p:spPr>
          <a:xfrm rot="-5400000">
            <a:off x="2785450" y="4142940"/>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06" name="Google Shape;806;p33"/>
          <p:cNvCxnSpPr/>
          <p:nvPr/>
        </p:nvCxnSpPr>
        <p:spPr>
          <a:xfrm flipH="1" rot="5400000">
            <a:off x="3221644" y="3465243"/>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07" name="Google Shape;807;p33"/>
          <p:cNvCxnSpPr/>
          <p:nvPr/>
        </p:nvCxnSpPr>
        <p:spPr>
          <a:xfrm rot="5400000">
            <a:off x="3220501" y="3310129"/>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08" name="Google Shape;808;p33"/>
          <p:cNvCxnSpPr/>
          <p:nvPr/>
        </p:nvCxnSpPr>
        <p:spPr>
          <a:xfrm flipH="1" rot="5400000">
            <a:off x="3221644" y="3156229"/>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09" name="Google Shape;809;p33"/>
          <p:cNvCxnSpPr/>
          <p:nvPr/>
        </p:nvCxnSpPr>
        <p:spPr>
          <a:xfrm rot="5400000">
            <a:off x="3220501" y="3001115"/>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10" name="Google Shape;810;p33"/>
          <p:cNvCxnSpPr/>
          <p:nvPr/>
        </p:nvCxnSpPr>
        <p:spPr>
          <a:xfrm rot="-5400000">
            <a:off x="2785450" y="2435061"/>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11" name="Google Shape;811;p33"/>
          <p:cNvCxnSpPr/>
          <p:nvPr/>
        </p:nvCxnSpPr>
        <p:spPr>
          <a:xfrm flipH="1" rot="5400000">
            <a:off x="3221644" y="2847215"/>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12" name="Google Shape;812;p33"/>
          <p:cNvSpPr/>
          <p:nvPr/>
        </p:nvSpPr>
        <p:spPr>
          <a:xfrm rot="-5400000">
            <a:off x="3243921" y="4655842"/>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13" name="Google Shape;813;p33"/>
          <p:cNvSpPr/>
          <p:nvPr/>
        </p:nvSpPr>
        <p:spPr>
          <a:xfrm rot="-5400000">
            <a:off x="3235839" y="1797516"/>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14" name="Google Shape;814;p33"/>
          <p:cNvSpPr/>
          <p:nvPr/>
        </p:nvSpPr>
        <p:spPr>
          <a:xfrm rot="-5400000">
            <a:off x="3043265" y="4731644"/>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3"/>
          <p:cNvSpPr/>
          <p:nvPr/>
        </p:nvSpPr>
        <p:spPr>
          <a:xfrm rot="-5400000">
            <a:off x="3087837" y="1721714"/>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6" name="Google Shape;816;p33"/>
          <p:cNvCxnSpPr/>
          <p:nvPr/>
        </p:nvCxnSpPr>
        <p:spPr>
          <a:xfrm rot="-5400000">
            <a:off x="2268075" y="414297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17" name="Google Shape;817;p33"/>
          <p:cNvCxnSpPr/>
          <p:nvPr/>
        </p:nvCxnSpPr>
        <p:spPr>
          <a:xfrm flipH="1" rot="5400000">
            <a:off x="2704269" y="34652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18" name="Google Shape;818;p33"/>
          <p:cNvCxnSpPr/>
          <p:nvPr/>
        </p:nvCxnSpPr>
        <p:spPr>
          <a:xfrm rot="5400000">
            <a:off x="2703126" y="331016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19" name="Google Shape;819;p33"/>
          <p:cNvCxnSpPr/>
          <p:nvPr/>
        </p:nvCxnSpPr>
        <p:spPr>
          <a:xfrm flipH="1" rot="5400000">
            <a:off x="2704269" y="315626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20" name="Google Shape;820;p33"/>
          <p:cNvCxnSpPr/>
          <p:nvPr/>
        </p:nvCxnSpPr>
        <p:spPr>
          <a:xfrm rot="5400000">
            <a:off x="2703126" y="300115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21" name="Google Shape;821;p33"/>
          <p:cNvCxnSpPr/>
          <p:nvPr/>
        </p:nvCxnSpPr>
        <p:spPr>
          <a:xfrm rot="-5400000">
            <a:off x="2268075" y="243509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22" name="Google Shape;822;p33"/>
          <p:cNvCxnSpPr/>
          <p:nvPr/>
        </p:nvCxnSpPr>
        <p:spPr>
          <a:xfrm flipH="1" rot="5400000">
            <a:off x="2704269" y="284725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23" name="Google Shape;823;p33"/>
          <p:cNvSpPr/>
          <p:nvPr/>
        </p:nvSpPr>
        <p:spPr>
          <a:xfrm rot="-5400000">
            <a:off x="2726546" y="465588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24" name="Google Shape;824;p33"/>
          <p:cNvSpPr/>
          <p:nvPr/>
        </p:nvSpPr>
        <p:spPr>
          <a:xfrm rot="-5400000">
            <a:off x="2718464" y="179755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25" name="Google Shape;825;p33"/>
          <p:cNvSpPr/>
          <p:nvPr/>
        </p:nvSpPr>
        <p:spPr>
          <a:xfrm rot="-5400000">
            <a:off x="2525890" y="473168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3"/>
          <p:cNvSpPr/>
          <p:nvPr/>
        </p:nvSpPr>
        <p:spPr>
          <a:xfrm rot="-5400000">
            <a:off x="2570462" y="172175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7" name="Google Shape;827;p33"/>
          <p:cNvCxnSpPr/>
          <p:nvPr/>
        </p:nvCxnSpPr>
        <p:spPr>
          <a:xfrm rot="-5400000">
            <a:off x="1750700" y="4142977"/>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28" name="Google Shape;828;p33"/>
          <p:cNvCxnSpPr/>
          <p:nvPr/>
        </p:nvCxnSpPr>
        <p:spPr>
          <a:xfrm flipH="1" rot="5400000">
            <a:off x="2186894" y="3465281"/>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29" name="Google Shape;829;p33"/>
          <p:cNvCxnSpPr/>
          <p:nvPr/>
        </p:nvCxnSpPr>
        <p:spPr>
          <a:xfrm rot="5400000">
            <a:off x="2185751" y="331016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30" name="Google Shape;830;p33"/>
          <p:cNvCxnSpPr/>
          <p:nvPr/>
        </p:nvCxnSpPr>
        <p:spPr>
          <a:xfrm flipH="1" rot="5400000">
            <a:off x="2186894" y="3156267"/>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31" name="Google Shape;831;p33"/>
          <p:cNvCxnSpPr/>
          <p:nvPr/>
        </p:nvCxnSpPr>
        <p:spPr>
          <a:xfrm rot="5400000">
            <a:off x="2185751" y="300115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32" name="Google Shape;832;p33"/>
          <p:cNvCxnSpPr/>
          <p:nvPr/>
        </p:nvCxnSpPr>
        <p:spPr>
          <a:xfrm rot="-5400000">
            <a:off x="1750700" y="2435099"/>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33" name="Google Shape;833;p33"/>
          <p:cNvCxnSpPr/>
          <p:nvPr/>
        </p:nvCxnSpPr>
        <p:spPr>
          <a:xfrm flipH="1" rot="5400000">
            <a:off x="2186894" y="2847252"/>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34" name="Google Shape;834;p33"/>
          <p:cNvSpPr/>
          <p:nvPr/>
        </p:nvSpPr>
        <p:spPr>
          <a:xfrm rot="-5400000">
            <a:off x="2209171" y="4655880"/>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35" name="Google Shape;835;p33"/>
          <p:cNvSpPr/>
          <p:nvPr/>
        </p:nvSpPr>
        <p:spPr>
          <a:xfrm rot="-5400000">
            <a:off x="2201089" y="1797553"/>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36" name="Google Shape;836;p33"/>
          <p:cNvSpPr/>
          <p:nvPr/>
        </p:nvSpPr>
        <p:spPr>
          <a:xfrm rot="-5400000">
            <a:off x="2008515" y="4731681"/>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3"/>
          <p:cNvSpPr/>
          <p:nvPr/>
        </p:nvSpPr>
        <p:spPr>
          <a:xfrm rot="-5400000">
            <a:off x="2053087" y="1721752"/>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8" name="Google Shape;838;p33"/>
          <p:cNvCxnSpPr/>
          <p:nvPr/>
        </p:nvCxnSpPr>
        <p:spPr>
          <a:xfrm rot="-5400000">
            <a:off x="1286275" y="4143015"/>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39" name="Google Shape;839;p33"/>
          <p:cNvCxnSpPr/>
          <p:nvPr/>
        </p:nvCxnSpPr>
        <p:spPr>
          <a:xfrm flipH="1" rot="5400000">
            <a:off x="1722469" y="3465318"/>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40" name="Google Shape;840;p33"/>
          <p:cNvCxnSpPr/>
          <p:nvPr/>
        </p:nvCxnSpPr>
        <p:spPr>
          <a:xfrm rot="5400000">
            <a:off x="1721326" y="3310204"/>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41" name="Google Shape;841;p33"/>
          <p:cNvCxnSpPr/>
          <p:nvPr/>
        </p:nvCxnSpPr>
        <p:spPr>
          <a:xfrm flipH="1" rot="5400000">
            <a:off x="1722469" y="3156304"/>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42" name="Google Shape;842;p33"/>
          <p:cNvCxnSpPr/>
          <p:nvPr/>
        </p:nvCxnSpPr>
        <p:spPr>
          <a:xfrm rot="5400000">
            <a:off x="1721326" y="3001190"/>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43" name="Google Shape;843;p33"/>
          <p:cNvCxnSpPr/>
          <p:nvPr/>
        </p:nvCxnSpPr>
        <p:spPr>
          <a:xfrm rot="-5400000">
            <a:off x="1286275" y="2435136"/>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44" name="Google Shape;844;p33"/>
          <p:cNvCxnSpPr/>
          <p:nvPr/>
        </p:nvCxnSpPr>
        <p:spPr>
          <a:xfrm flipH="1" rot="5400000">
            <a:off x="1722469" y="2847290"/>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45" name="Google Shape;845;p33"/>
          <p:cNvSpPr/>
          <p:nvPr/>
        </p:nvSpPr>
        <p:spPr>
          <a:xfrm rot="-5400000">
            <a:off x="1744746" y="4655917"/>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46" name="Google Shape;846;p33"/>
          <p:cNvSpPr/>
          <p:nvPr/>
        </p:nvSpPr>
        <p:spPr>
          <a:xfrm rot="-5400000">
            <a:off x="1736664" y="1797591"/>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47" name="Google Shape;847;p33"/>
          <p:cNvSpPr/>
          <p:nvPr/>
        </p:nvSpPr>
        <p:spPr>
          <a:xfrm rot="-5400000">
            <a:off x="1544090" y="4731719"/>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3"/>
          <p:cNvSpPr/>
          <p:nvPr/>
        </p:nvSpPr>
        <p:spPr>
          <a:xfrm rot="-5400000">
            <a:off x="1588662" y="1721789"/>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9" name="Google Shape;849;p33"/>
          <p:cNvCxnSpPr/>
          <p:nvPr/>
        </p:nvCxnSpPr>
        <p:spPr>
          <a:xfrm rot="-5400000">
            <a:off x="768900" y="41430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50" name="Google Shape;850;p33"/>
          <p:cNvCxnSpPr/>
          <p:nvPr/>
        </p:nvCxnSpPr>
        <p:spPr>
          <a:xfrm flipH="1" rot="5400000">
            <a:off x="1205094" y="34653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51" name="Google Shape;851;p33"/>
          <p:cNvCxnSpPr/>
          <p:nvPr/>
        </p:nvCxnSpPr>
        <p:spPr>
          <a:xfrm rot="5400000">
            <a:off x="1203951" y="33102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52" name="Google Shape;852;p33"/>
          <p:cNvCxnSpPr/>
          <p:nvPr/>
        </p:nvCxnSpPr>
        <p:spPr>
          <a:xfrm flipH="1" rot="5400000">
            <a:off x="1205094" y="31563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53" name="Google Shape;853;p33"/>
          <p:cNvCxnSpPr/>
          <p:nvPr/>
        </p:nvCxnSpPr>
        <p:spPr>
          <a:xfrm rot="5400000">
            <a:off x="1203951" y="30012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54" name="Google Shape;854;p33"/>
          <p:cNvCxnSpPr/>
          <p:nvPr/>
        </p:nvCxnSpPr>
        <p:spPr>
          <a:xfrm rot="-5400000">
            <a:off x="768900" y="24351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55" name="Google Shape;855;p33"/>
          <p:cNvCxnSpPr/>
          <p:nvPr/>
        </p:nvCxnSpPr>
        <p:spPr>
          <a:xfrm flipH="1" rot="5400000">
            <a:off x="1205094" y="28473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56" name="Google Shape;856;p33"/>
          <p:cNvSpPr/>
          <p:nvPr/>
        </p:nvSpPr>
        <p:spPr>
          <a:xfrm rot="-5400000">
            <a:off x="1227371" y="46559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57" name="Google Shape;857;p33"/>
          <p:cNvSpPr/>
          <p:nvPr/>
        </p:nvSpPr>
        <p:spPr>
          <a:xfrm rot="-5400000">
            <a:off x="1219289" y="17976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58" name="Google Shape;858;p33"/>
          <p:cNvSpPr/>
          <p:nvPr/>
        </p:nvSpPr>
        <p:spPr>
          <a:xfrm rot="-5400000">
            <a:off x="1026715" y="47317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3"/>
          <p:cNvSpPr/>
          <p:nvPr/>
        </p:nvSpPr>
        <p:spPr>
          <a:xfrm rot="-5400000">
            <a:off x="1071287" y="17218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0" name="Google Shape;860;p33"/>
          <p:cNvCxnSpPr/>
          <p:nvPr/>
        </p:nvCxnSpPr>
        <p:spPr>
          <a:xfrm rot="-5400000">
            <a:off x="251525" y="4143052"/>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61" name="Google Shape;861;p33"/>
          <p:cNvCxnSpPr/>
          <p:nvPr/>
        </p:nvCxnSpPr>
        <p:spPr>
          <a:xfrm flipH="1" rot="5400000">
            <a:off x="687719" y="3465356"/>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62" name="Google Shape;862;p33"/>
          <p:cNvCxnSpPr/>
          <p:nvPr/>
        </p:nvCxnSpPr>
        <p:spPr>
          <a:xfrm rot="5400000">
            <a:off x="686576" y="3310242"/>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63" name="Google Shape;863;p33"/>
          <p:cNvCxnSpPr/>
          <p:nvPr/>
        </p:nvCxnSpPr>
        <p:spPr>
          <a:xfrm flipH="1" rot="5400000">
            <a:off x="687719" y="3156342"/>
            <a:ext cx="153300" cy="265800"/>
          </a:xfrm>
          <a:prstGeom prst="straightConnector1">
            <a:avLst/>
          </a:prstGeom>
          <a:noFill/>
          <a:ln cap="flat" cmpd="sng" w="38100">
            <a:solidFill>
              <a:schemeClr val="accent5"/>
            </a:solidFill>
            <a:prstDash val="solid"/>
            <a:round/>
            <a:headEnd len="sm" w="sm" type="none"/>
            <a:tailEnd len="sm" w="sm" type="none"/>
          </a:ln>
        </p:spPr>
      </p:cxnSp>
      <p:cxnSp>
        <p:nvCxnSpPr>
          <p:cNvPr id="864" name="Google Shape;864;p33"/>
          <p:cNvCxnSpPr/>
          <p:nvPr/>
        </p:nvCxnSpPr>
        <p:spPr>
          <a:xfrm rot="5400000">
            <a:off x="686576" y="3001227"/>
            <a:ext cx="155700" cy="267000"/>
          </a:xfrm>
          <a:prstGeom prst="straightConnector1">
            <a:avLst/>
          </a:prstGeom>
          <a:noFill/>
          <a:ln cap="flat" cmpd="sng" w="38100">
            <a:solidFill>
              <a:schemeClr val="accent5"/>
            </a:solidFill>
            <a:prstDash val="solid"/>
            <a:round/>
            <a:headEnd len="sm" w="sm" type="none"/>
            <a:tailEnd len="sm" w="sm" type="none"/>
          </a:ln>
        </p:spPr>
      </p:cxnSp>
      <p:cxnSp>
        <p:nvCxnSpPr>
          <p:cNvPr id="865" name="Google Shape;865;p33"/>
          <p:cNvCxnSpPr/>
          <p:nvPr/>
        </p:nvCxnSpPr>
        <p:spPr>
          <a:xfrm rot="-5400000">
            <a:off x="251525" y="2435174"/>
            <a:ext cx="1025700" cy="0"/>
          </a:xfrm>
          <a:prstGeom prst="straightConnector1">
            <a:avLst/>
          </a:prstGeom>
          <a:noFill/>
          <a:ln cap="flat" cmpd="sng" w="38100">
            <a:solidFill>
              <a:schemeClr val="accent5"/>
            </a:solidFill>
            <a:prstDash val="solid"/>
            <a:round/>
            <a:headEnd len="sm" w="sm" type="none"/>
            <a:tailEnd len="sm" w="sm" type="none"/>
          </a:ln>
        </p:spPr>
      </p:cxnSp>
      <p:cxnSp>
        <p:nvCxnSpPr>
          <p:cNvPr id="866" name="Google Shape;866;p33"/>
          <p:cNvCxnSpPr/>
          <p:nvPr/>
        </p:nvCxnSpPr>
        <p:spPr>
          <a:xfrm flipH="1" rot="5400000">
            <a:off x="687719" y="2847327"/>
            <a:ext cx="153300" cy="265800"/>
          </a:xfrm>
          <a:prstGeom prst="straightConnector1">
            <a:avLst/>
          </a:prstGeom>
          <a:noFill/>
          <a:ln cap="flat" cmpd="sng" w="38100">
            <a:solidFill>
              <a:schemeClr val="accent5"/>
            </a:solidFill>
            <a:prstDash val="solid"/>
            <a:round/>
            <a:headEnd len="sm" w="sm" type="none"/>
            <a:tailEnd len="sm" w="sm" type="none"/>
          </a:ln>
        </p:spPr>
      </p:cxnSp>
      <p:sp>
        <p:nvSpPr>
          <p:cNvPr id="867" name="Google Shape;867;p33"/>
          <p:cNvSpPr/>
          <p:nvPr/>
        </p:nvSpPr>
        <p:spPr>
          <a:xfrm rot="-5400000">
            <a:off x="709996" y="4655955"/>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68" name="Google Shape;868;p33"/>
          <p:cNvSpPr/>
          <p:nvPr/>
        </p:nvSpPr>
        <p:spPr>
          <a:xfrm rot="-5400000">
            <a:off x="701914" y="1797628"/>
            <a:ext cx="124800" cy="124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0A9A1"/>
              </a:solidFill>
              <a:latin typeface="Arial"/>
              <a:ea typeface="Arial"/>
              <a:cs typeface="Arial"/>
              <a:sym typeface="Arial"/>
            </a:endParaRPr>
          </a:p>
        </p:txBody>
      </p:sp>
      <p:sp>
        <p:nvSpPr>
          <p:cNvPr id="869" name="Google Shape;869;p33"/>
          <p:cNvSpPr/>
          <p:nvPr/>
        </p:nvSpPr>
        <p:spPr>
          <a:xfrm rot="-5400000">
            <a:off x="509340" y="4731756"/>
            <a:ext cx="124800" cy="124800"/>
          </a:xfrm>
          <a:prstGeom prst="mathPlus">
            <a:avLst>
              <a:gd fmla="val 23520" name="adj1"/>
            </a:avLst>
          </a:prstGeom>
          <a:solidFill>
            <a:srgbClr val="70A9A1"/>
          </a:solidFill>
          <a:ln cap="flat" cmpd="sng" w="9525">
            <a:solidFill>
              <a:srgbClr val="70A9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3"/>
          <p:cNvSpPr/>
          <p:nvPr/>
        </p:nvSpPr>
        <p:spPr>
          <a:xfrm rot="-5400000">
            <a:off x="553912" y="1721827"/>
            <a:ext cx="124800" cy="124800"/>
          </a:xfrm>
          <a:prstGeom prst="mathMinus">
            <a:avLst>
              <a:gd fmla="val 23520" name="adj1"/>
            </a:avLst>
          </a:prstGeom>
          <a:solidFill>
            <a:srgbClr val="FF7A7A"/>
          </a:solidFill>
          <a:ln cap="flat" cmpd="sng" w="9525">
            <a:solidFill>
              <a:srgbClr val="FF7A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3"/>
          <p:cNvSpPr/>
          <p:nvPr/>
        </p:nvSpPr>
        <p:spPr>
          <a:xfrm>
            <a:off x="464100" y="1330750"/>
            <a:ext cx="3039600" cy="30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2" name="Google Shape;872;p33"/>
          <p:cNvPicPr preferRelativeResize="0"/>
          <p:nvPr/>
        </p:nvPicPr>
        <p:blipFill rotWithShape="1">
          <a:blip r:embed="rId3">
            <a:alphaModFix/>
          </a:blip>
          <a:srcRect b="0" l="0" r="0" t="0"/>
          <a:stretch/>
        </p:blipFill>
        <p:spPr>
          <a:xfrm>
            <a:off x="4057301" y="1418563"/>
            <a:ext cx="4622751" cy="3432325"/>
          </a:xfrm>
          <a:prstGeom prst="rect">
            <a:avLst/>
          </a:prstGeom>
          <a:noFill/>
          <a:ln cap="flat" cmpd="sng" w="38100">
            <a:solidFill>
              <a:schemeClr val="accent1"/>
            </a:solidFill>
            <a:prstDash val="solid"/>
            <a:round/>
            <a:headEnd len="sm" w="sm" type="none"/>
            <a:tailEnd len="sm" w="sm" type="none"/>
          </a:ln>
        </p:spPr>
      </p:pic>
      <p:sp>
        <p:nvSpPr>
          <p:cNvPr id="873" name="Google Shape;873;p33"/>
          <p:cNvSpPr/>
          <p:nvPr/>
        </p:nvSpPr>
        <p:spPr>
          <a:xfrm rot="8100000">
            <a:off x="-619251" y="876153"/>
            <a:ext cx="243528" cy="2844266"/>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3456"/>
              <a:buNone/>
            </a:pPr>
            <a:r>
              <a:rPr lang="en" sz="1800"/>
              <a:t>It is also important to keep in mind that EEG signals result from </a:t>
            </a:r>
            <a:r>
              <a:rPr b="1" lang="en" sz="1800">
                <a:solidFill>
                  <a:schemeClr val="accent3"/>
                </a:solidFill>
              </a:rPr>
              <a:t>synchronous activity</a:t>
            </a:r>
            <a:r>
              <a:rPr b="1" lang="en" sz="1800"/>
              <a:t> </a:t>
            </a:r>
            <a:r>
              <a:rPr lang="en" sz="1800"/>
              <a:t>within the pyramidal neurons.</a:t>
            </a:r>
            <a:endParaRPr sz="1800"/>
          </a:p>
          <a:p>
            <a:pPr indent="0" lvl="0" marL="0" rtl="0" algn="l">
              <a:lnSpc>
                <a:spcPct val="100000"/>
              </a:lnSpc>
              <a:spcBef>
                <a:spcPts val="0"/>
              </a:spcBef>
              <a:spcAft>
                <a:spcPts val="0"/>
              </a:spcAft>
              <a:buSzPct val="123456"/>
              <a:buNone/>
            </a:pPr>
            <a:r>
              <a:t/>
            </a:r>
            <a:endParaRPr sz="1800">
              <a:latin typeface="Arial"/>
              <a:ea typeface="Arial"/>
              <a:cs typeface="Arial"/>
              <a:sym typeface="Arial"/>
            </a:endParaRPr>
          </a:p>
        </p:txBody>
      </p:sp>
      <p:pic>
        <p:nvPicPr>
          <p:cNvPr id="879" name="Google Shape;879;p34"/>
          <p:cNvPicPr preferRelativeResize="0"/>
          <p:nvPr/>
        </p:nvPicPr>
        <p:blipFill rotWithShape="1">
          <a:blip r:embed="rId3">
            <a:alphaModFix/>
          </a:blip>
          <a:srcRect b="0" l="0" r="0" t="0"/>
          <a:stretch/>
        </p:blipFill>
        <p:spPr>
          <a:xfrm>
            <a:off x="311701" y="1379838"/>
            <a:ext cx="4622751" cy="3432325"/>
          </a:xfrm>
          <a:prstGeom prst="rect">
            <a:avLst/>
          </a:prstGeom>
          <a:noFill/>
          <a:ln cap="flat" cmpd="sng" w="38100">
            <a:solidFill>
              <a:schemeClr val="accent1"/>
            </a:solidFill>
            <a:prstDash val="solid"/>
            <a:round/>
            <a:headEnd len="sm" w="sm" type="none"/>
            <a:tailEnd len="sm" w="sm" type="none"/>
          </a:ln>
        </p:spPr>
      </p:pic>
      <p:pic>
        <p:nvPicPr>
          <p:cNvPr descr="EEG and EOG responses to visual stimuli (a red spot and a... | Download  Scientific Diagram" id="880" name="Google Shape;880;p34"/>
          <p:cNvPicPr preferRelativeResize="0"/>
          <p:nvPr/>
        </p:nvPicPr>
        <p:blipFill rotWithShape="1">
          <a:blip r:embed="rId4">
            <a:alphaModFix/>
          </a:blip>
          <a:srcRect b="0" l="0" r="0" t="0"/>
          <a:stretch/>
        </p:blipFill>
        <p:spPr>
          <a:xfrm>
            <a:off x="5424025" y="1960263"/>
            <a:ext cx="3238999" cy="2271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For today’s workshop, we will be looking at EEG signals specifically coming from </a:t>
            </a:r>
            <a:endParaRPr/>
          </a:p>
          <a:p>
            <a:pPr indent="0" lvl="0" marL="0" rtl="0" algn="l">
              <a:lnSpc>
                <a:spcPct val="100000"/>
              </a:lnSpc>
              <a:spcBef>
                <a:spcPts val="0"/>
              </a:spcBef>
              <a:spcAft>
                <a:spcPts val="0"/>
              </a:spcAft>
              <a:buSzPct val="111111"/>
              <a:buNone/>
            </a:pPr>
            <a:r>
              <a:rPr lang="en"/>
              <a:t>the occipital lobe. </a:t>
            </a:r>
            <a:endParaRPr/>
          </a:p>
        </p:txBody>
      </p:sp>
      <p:pic>
        <p:nvPicPr>
          <p:cNvPr id="886" name="Google Shape;886;p35"/>
          <p:cNvPicPr preferRelativeResize="0"/>
          <p:nvPr/>
        </p:nvPicPr>
        <p:blipFill rotWithShape="1">
          <a:blip r:embed="rId3">
            <a:alphaModFix/>
          </a:blip>
          <a:srcRect b="0" l="0" r="0" t="0"/>
          <a:stretch/>
        </p:blipFill>
        <p:spPr>
          <a:xfrm>
            <a:off x="1109775" y="1294163"/>
            <a:ext cx="4762500" cy="3400425"/>
          </a:xfrm>
          <a:prstGeom prst="rect">
            <a:avLst/>
          </a:prstGeom>
          <a:noFill/>
          <a:ln>
            <a:noFill/>
          </a:ln>
        </p:spPr>
      </p:pic>
      <p:sp>
        <p:nvSpPr>
          <p:cNvPr id="887" name="Google Shape;887;p35"/>
          <p:cNvSpPr txBox="1"/>
          <p:nvPr/>
        </p:nvSpPr>
        <p:spPr>
          <a:xfrm>
            <a:off x="6166925" y="3508750"/>
            <a:ext cx="3189900" cy="868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accent2"/>
                </a:solidFill>
                <a:latin typeface="Lato"/>
                <a:ea typeface="Lato"/>
                <a:cs typeface="Lato"/>
                <a:sym typeface="Lato"/>
              </a:rPr>
              <a:t>Occipital Lobe</a:t>
            </a:r>
            <a:endParaRPr b="1" i="0" sz="2100" u="none" cap="none" strike="noStrike">
              <a:solidFill>
                <a:schemeClr val="accent2"/>
              </a:solidFill>
              <a:latin typeface="Lato"/>
              <a:ea typeface="Lato"/>
              <a:cs typeface="Lato"/>
              <a:sym typeface="Lato"/>
            </a:endParaRPr>
          </a:p>
        </p:txBody>
      </p:sp>
      <p:cxnSp>
        <p:nvCxnSpPr>
          <p:cNvPr id="888" name="Google Shape;888;p35"/>
          <p:cNvCxnSpPr/>
          <p:nvPr/>
        </p:nvCxnSpPr>
        <p:spPr>
          <a:xfrm rot="10800000">
            <a:off x="5872350" y="3185175"/>
            <a:ext cx="861600" cy="695700"/>
          </a:xfrm>
          <a:prstGeom prst="straightConnector1">
            <a:avLst/>
          </a:prstGeom>
          <a:noFill/>
          <a:ln cap="flat" cmpd="sng" w="38100">
            <a:solidFill>
              <a:schemeClr val="accent2"/>
            </a:solidFill>
            <a:prstDash val="solid"/>
            <a:round/>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10982b6d91f_0_39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Does anyone know what happens in the back of the brain?</a:t>
            </a:r>
            <a:endParaRPr b="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0982b6d91f_0_326"/>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580"/>
              <a:t>The primary visual cortex (V1) is located in the back of the brain.</a:t>
            </a:r>
            <a:endParaRPr sz="2580"/>
          </a:p>
        </p:txBody>
      </p:sp>
      <p:sp>
        <p:nvSpPr>
          <p:cNvPr id="899" name="Google Shape;899;g10982b6d91f_0_326"/>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This is where visual processing occurs in the brain!</a:t>
            </a:r>
            <a:endParaRPr/>
          </a:p>
        </p:txBody>
      </p:sp>
      <p:pic>
        <p:nvPicPr>
          <p:cNvPr id="900" name="Google Shape;900;g10982b6d91f_0_326"/>
          <p:cNvPicPr preferRelativeResize="0"/>
          <p:nvPr/>
        </p:nvPicPr>
        <p:blipFill>
          <a:blip r:embed="rId3">
            <a:alphaModFix/>
          </a:blip>
          <a:stretch>
            <a:fillRect/>
          </a:stretch>
        </p:blipFill>
        <p:spPr>
          <a:xfrm>
            <a:off x="4711200" y="904875"/>
            <a:ext cx="4267200" cy="3333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36"/>
          <p:cNvSpPr txBox="1"/>
          <p:nvPr>
            <p:ph type="title"/>
          </p:nvPr>
        </p:nvSpPr>
        <p:spPr>
          <a:xfrm>
            <a:off x="238000" y="2150850"/>
            <a:ext cx="4905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Now we have an idea about where the EEG signal comes from, </a:t>
            </a:r>
            <a:r>
              <a:rPr b="1" lang="en"/>
              <a:t>physiologically</a:t>
            </a:r>
            <a:r>
              <a:rPr lang="en"/>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10982b6d91f_0_60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Build an Experiment</a:t>
            </a:r>
            <a:r>
              <a:rPr lang="en"/>
              <a:t>:</a:t>
            </a:r>
            <a:endParaRPr/>
          </a:p>
          <a:p>
            <a:pPr indent="0" lvl="0" marL="0" rtl="0" algn="l">
              <a:spcBef>
                <a:spcPts val="0"/>
              </a:spcBef>
              <a:spcAft>
                <a:spcPts val="0"/>
              </a:spcAft>
              <a:buNone/>
            </a:pPr>
            <a:r>
              <a:rPr b="0" lang="en"/>
              <a:t>Given what you learned about the brain, and EEG signals, propose an example experiment you could run to learn more about the brain using EEG.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0982b6d91f_0_8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 experience in neuroscience focuses on the </a:t>
            </a:r>
            <a:r>
              <a:rPr b="1" lang="en">
                <a:solidFill>
                  <a:schemeClr val="accent5"/>
                </a:solidFill>
              </a:rPr>
              <a:t>system level</a:t>
            </a:r>
            <a:r>
              <a:rPr lang="en"/>
              <a:t>.</a:t>
            </a:r>
            <a:endParaRPr/>
          </a:p>
        </p:txBody>
      </p:sp>
      <p:pic>
        <p:nvPicPr>
          <p:cNvPr descr="Anesthesia and the Brain • iBiology" id="128" name="Google Shape;128;g10982b6d91f_0_81"/>
          <p:cNvPicPr preferRelativeResize="0"/>
          <p:nvPr/>
        </p:nvPicPr>
        <p:blipFill>
          <a:blip r:embed="rId3">
            <a:alphaModFix/>
          </a:blip>
          <a:stretch>
            <a:fillRect/>
          </a:stretch>
        </p:blipFill>
        <p:spPr>
          <a:xfrm>
            <a:off x="1530850" y="1288575"/>
            <a:ext cx="6082310" cy="3421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10982b6d91f_0_40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00"/>
              <a:t>S</a:t>
            </a:r>
            <a:r>
              <a:rPr lang="en" sz="4000"/>
              <a:t>teady State Visually </a:t>
            </a:r>
            <a:endParaRPr sz="4000"/>
          </a:p>
          <a:p>
            <a:pPr indent="0" lvl="0" marL="0" rtl="0" algn="ctr">
              <a:spcBef>
                <a:spcPts val="0"/>
              </a:spcBef>
              <a:spcAft>
                <a:spcPts val="0"/>
              </a:spcAft>
              <a:buSzPts val="990"/>
              <a:buNone/>
            </a:pPr>
            <a:r>
              <a:rPr lang="en" sz="4000"/>
              <a:t>Evoked Potentials (SSVEPs)</a:t>
            </a:r>
            <a:endParaRPr sz="4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10982b6d91f_0_6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 should have reviewed the paper that was sent out, and watched the video that was recommended!</a:t>
            </a:r>
            <a:endParaRPr/>
          </a:p>
        </p:txBody>
      </p:sp>
      <p:pic>
        <p:nvPicPr>
          <p:cNvPr id="921" name="Google Shape;921;g10982b6d91f_0_616"/>
          <p:cNvPicPr preferRelativeResize="0"/>
          <p:nvPr/>
        </p:nvPicPr>
        <p:blipFill rotWithShape="1">
          <a:blip r:embed="rId3">
            <a:alphaModFix/>
          </a:blip>
          <a:srcRect b="44149" l="0" r="0" t="0"/>
          <a:stretch/>
        </p:blipFill>
        <p:spPr>
          <a:xfrm>
            <a:off x="777688" y="1229725"/>
            <a:ext cx="7588623" cy="383640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0982b6d91f_0_61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What is an SSVEP signal?</a:t>
            </a:r>
            <a:endParaRPr b="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10982b6d91f_0_622"/>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When you stimulate the eye with something which is blinking at a certain frequency, the brain generates electrical activity at that frequency.</a:t>
            </a:r>
            <a:endParaRPr sz="2000"/>
          </a:p>
        </p:txBody>
      </p:sp>
      <p:sp>
        <p:nvSpPr>
          <p:cNvPr id="932" name="Google Shape;932;g10982b6d91f_0_622"/>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SSVEP signals are generated at the back of the brain.</a:t>
            </a:r>
            <a:endParaRPr/>
          </a:p>
        </p:txBody>
      </p:sp>
      <p:pic>
        <p:nvPicPr>
          <p:cNvPr descr="Steady state visual evoked potential (SSVEP) based brain-computer interface (BCI) performance under different perturbations. Zafer İşcan and Vadim V. Nikulin (2018), PLOS ONE https://doi.org/10.1371/journal.pone.0191673&#10;&#10;Brain-computer interface (BCI) paradigms are usually tested when environmental and biological artifacts are intentionally avoided. In this study, we deliberately introduced different perturbations in order to test the robustness of a steady state visual evoked potential (SSVEP) based BCI. Specifically we investigated to what extent a drop in performance is related to the degraded quality of EEG signals or rather due to increased cognitive load. In the online tasks, subjects focused on one of the four circles and gave feedback on the correctness of the classification under four conditions randomized across subjects: Control (no perturbation), Speaking (counting loudly and repeatedly from one to ten), Thinking (mentally counting repeatedly from one to ten), and Listening (listening to verbal counting from one to ten). Decision tree, Naïve Bayes and K-Nearest Neighbor classifiers were used to evaluate the classification performance using features generated by canonical correlation analysis. During the online condition, Speaking and Thinking decreased moderately the mean classification accuracy compared to Control condition whereas there was no significant difference between Listening and Control conditions across subjects. The performances were sensitive to the classification method and to the perturbation conditions. We have not observed significant artifacts in EEG during perturbations in the frequency range of interest except in theta band. Therefore we concluded that the drop in the performance is likely to have a cognitive origin. During the Listening condition relative alpha power in a broad area including central and temporal regions primarily over the left hemisphere correlated negatively with the performance thus most likely indicating active suppression of the distracting presentation of the playback. This is the first study that systematically evaluates the effects of natural artifacts (i.e. mental, verbal and audio perturbations) on SSVEP-based BCIs. The results can be used to improve individual classification performance taking into account effects of perturbations.&#10;&#10;Good channel: https://www.youtube.com/Dlium&#10;Subscribe, like and comment.&#10;&#10;Good website: https://www.dlium.com&#10;Bookmark, subscribe and comment." id="933" name="Google Shape;933;g10982b6d91f_0_622" title="Steady state visual evoked potential (SSVEP) based brain-computer interface (BCI) performance under">
            <a:hlinkClick r:id="rId3"/>
          </p:cNvPr>
          <p:cNvPicPr preferRelativeResize="0"/>
          <p:nvPr/>
        </p:nvPicPr>
        <p:blipFill>
          <a:blip r:embed="rId4">
            <a:alphaModFix/>
          </a:blip>
          <a:stretch>
            <a:fillRect/>
          </a:stretch>
        </p:blipFill>
        <p:spPr>
          <a:xfrm>
            <a:off x="5433675" y="1361038"/>
            <a:ext cx="3228575" cy="242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37"/>
          <p:cNvSpPr txBox="1"/>
          <p:nvPr>
            <p:ph type="title"/>
          </p:nvPr>
        </p:nvSpPr>
        <p:spPr>
          <a:xfrm>
            <a:off x="238000" y="2150850"/>
            <a:ext cx="4905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Given all of this information about brain signals, let’s move into some of the </a:t>
            </a:r>
            <a:r>
              <a:rPr b="1" lang="en">
                <a:solidFill>
                  <a:schemeClr val="accent3"/>
                </a:solidFill>
              </a:rPr>
              <a:t>techniques</a:t>
            </a:r>
            <a:r>
              <a:rPr lang="en"/>
              <a:t> we will be using to analyze these signals.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10982b6d91f_0_4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00"/>
              <a:t>Signal Processing</a:t>
            </a:r>
            <a:endParaRPr sz="4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10982b6d91f_0_4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Signal Processing is a field where you take a signal and try to get information from that signal.</a:t>
            </a:r>
            <a:endParaRPr/>
          </a:p>
        </p:txBody>
      </p:sp>
      <p:pic>
        <p:nvPicPr>
          <p:cNvPr descr="Musical DSP" id="949" name="Google Shape;949;g10982b6d91f_0_410"/>
          <p:cNvPicPr preferRelativeResize="0"/>
          <p:nvPr/>
        </p:nvPicPr>
        <p:blipFill>
          <a:blip r:embed="rId3">
            <a:alphaModFix/>
          </a:blip>
          <a:stretch>
            <a:fillRect/>
          </a:stretch>
        </p:blipFill>
        <p:spPr>
          <a:xfrm>
            <a:off x="1489350" y="1485969"/>
            <a:ext cx="6165300" cy="315591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0982b6d91f_0_4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obvious applications of signal processing are with music signals! </a:t>
            </a:r>
            <a:endParaRPr/>
          </a:p>
        </p:txBody>
      </p:sp>
      <p:pic>
        <p:nvPicPr>
          <p:cNvPr descr="Musical DSP" id="955" name="Google Shape;955;g10982b6d91f_0_420"/>
          <p:cNvPicPr preferRelativeResize="0"/>
          <p:nvPr/>
        </p:nvPicPr>
        <p:blipFill>
          <a:blip r:embed="rId3">
            <a:alphaModFix/>
          </a:blip>
          <a:stretch>
            <a:fillRect/>
          </a:stretch>
        </p:blipFill>
        <p:spPr>
          <a:xfrm>
            <a:off x="1489350" y="1485969"/>
            <a:ext cx="6165300" cy="315591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10982b6d91f_0_4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example, with radio communication, can you send a music signal through the </a:t>
            </a:r>
            <a:endParaRPr/>
          </a:p>
          <a:p>
            <a:pPr indent="0" lvl="0" marL="0" rtl="0" algn="l">
              <a:spcBef>
                <a:spcPts val="0"/>
              </a:spcBef>
              <a:spcAft>
                <a:spcPts val="0"/>
              </a:spcAft>
              <a:buNone/>
            </a:pPr>
            <a:r>
              <a:rPr lang="en"/>
              <a:t>air, and then recover it and get the “music” out of it and not the noise?</a:t>
            </a:r>
            <a:endParaRPr/>
          </a:p>
        </p:txBody>
      </p:sp>
      <p:pic>
        <p:nvPicPr>
          <p:cNvPr descr="Old radio tower sketch engraving Royalty Free Vector Image" id="961" name="Google Shape;961;g10982b6d91f_0_425"/>
          <p:cNvPicPr preferRelativeResize="0"/>
          <p:nvPr/>
        </p:nvPicPr>
        <p:blipFill rotWithShape="1">
          <a:blip r:embed="rId3">
            <a:alphaModFix/>
          </a:blip>
          <a:srcRect b="10313" l="0" r="0" t="0"/>
          <a:stretch/>
        </p:blipFill>
        <p:spPr>
          <a:xfrm>
            <a:off x="2667000" y="1353150"/>
            <a:ext cx="3810000" cy="3690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10982b6d91f_0_4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a:t>
            </a:r>
            <a:r>
              <a:rPr lang="en"/>
              <a:t>: </a:t>
            </a:r>
            <a:r>
              <a:rPr b="0" lang="en"/>
              <a:t>What are some other examples of areas where signal processing may be relevant?</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0982b6d91f_0_91"/>
          <p:cNvSpPr txBox="1"/>
          <p:nvPr>
            <p:ph type="title"/>
          </p:nvPr>
        </p:nvSpPr>
        <p:spPr>
          <a:xfrm>
            <a:off x="311700" y="445025"/>
            <a:ext cx="8520600" cy="54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systems neuroscience, </a:t>
            </a:r>
            <a:r>
              <a:rPr lang="en"/>
              <a:t>we look at the </a:t>
            </a:r>
            <a:r>
              <a:rPr b="1" lang="en">
                <a:solidFill>
                  <a:schemeClr val="accent2"/>
                </a:solidFill>
              </a:rPr>
              <a:t>activity of some neurons</a:t>
            </a:r>
            <a:r>
              <a:rPr lang="en">
                <a:solidFill>
                  <a:schemeClr val="accent2"/>
                </a:solidFill>
              </a:rPr>
              <a:t> </a:t>
            </a:r>
            <a:r>
              <a:rPr lang="en"/>
              <a:t>and try to understand how that activity is related to </a:t>
            </a:r>
            <a:r>
              <a:rPr b="1" lang="en">
                <a:solidFill>
                  <a:schemeClr val="accent1"/>
                </a:solidFill>
              </a:rPr>
              <a:t>phenomenon that we wish to study</a:t>
            </a:r>
            <a:r>
              <a:rPr lang="en"/>
              <a:t>.</a:t>
            </a:r>
            <a:endParaRPr/>
          </a:p>
        </p:txBody>
      </p:sp>
      <p:pic>
        <p:nvPicPr>
          <p:cNvPr descr="Anesthesia and the Brain • iBiology" id="134" name="Google Shape;134;g10982b6d91f_0_91"/>
          <p:cNvPicPr preferRelativeResize="0"/>
          <p:nvPr/>
        </p:nvPicPr>
        <p:blipFill>
          <a:blip r:embed="rId3">
            <a:alphaModFix/>
          </a:blip>
          <a:stretch>
            <a:fillRect/>
          </a:stretch>
        </p:blipFill>
        <p:spPr>
          <a:xfrm>
            <a:off x="1530850" y="1288575"/>
            <a:ext cx="6082310" cy="3421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10982b6d91f_0_437"/>
          <p:cNvSpPr txBox="1"/>
          <p:nvPr>
            <p:ph type="title"/>
          </p:nvPr>
        </p:nvSpPr>
        <p:spPr>
          <a:xfrm>
            <a:off x="265500" y="-125"/>
            <a:ext cx="36318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Speech Recognition</a:t>
            </a:r>
            <a:endParaRPr/>
          </a:p>
        </p:txBody>
      </p:sp>
      <p:pic>
        <p:nvPicPr>
          <p:cNvPr descr="Artificial intelligence in speech recognition technology" id="972" name="Google Shape;972;g10982b6d91f_0_437"/>
          <p:cNvPicPr preferRelativeResize="0"/>
          <p:nvPr/>
        </p:nvPicPr>
        <p:blipFill>
          <a:blip r:embed="rId3">
            <a:alphaModFix/>
          </a:blip>
          <a:stretch>
            <a:fillRect/>
          </a:stretch>
        </p:blipFill>
        <p:spPr>
          <a:xfrm>
            <a:off x="5556100" y="1776413"/>
            <a:ext cx="2895600" cy="159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10982b6d91f_0_443"/>
          <p:cNvSpPr txBox="1"/>
          <p:nvPr>
            <p:ph type="title"/>
          </p:nvPr>
        </p:nvSpPr>
        <p:spPr>
          <a:xfrm>
            <a:off x="265500" y="-125"/>
            <a:ext cx="36318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Medical Image Analysis</a:t>
            </a:r>
            <a:endParaRPr/>
          </a:p>
        </p:txBody>
      </p:sp>
      <p:pic>
        <p:nvPicPr>
          <p:cNvPr id="978" name="Google Shape;978;g10982b6d91f_0_443"/>
          <p:cNvPicPr preferRelativeResize="0"/>
          <p:nvPr/>
        </p:nvPicPr>
        <p:blipFill rotWithShape="1">
          <a:blip r:embed="rId3">
            <a:alphaModFix/>
          </a:blip>
          <a:srcRect b="0" l="0" r="0" t="15909"/>
          <a:stretch/>
        </p:blipFill>
        <p:spPr>
          <a:xfrm>
            <a:off x="5137775" y="1848450"/>
            <a:ext cx="3440449" cy="1446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Frequency Analysis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10982b6d91f_0_4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major concept that we will be focusing on today is a huge topic in signal processing known as </a:t>
            </a:r>
            <a:r>
              <a:rPr b="1" lang="en">
                <a:solidFill>
                  <a:schemeClr val="accent4"/>
                </a:solidFill>
              </a:rPr>
              <a:t>frequency analysis</a:t>
            </a:r>
            <a:r>
              <a:rPr lang="en"/>
              <a:t>.</a:t>
            </a:r>
            <a:endParaRPr/>
          </a:p>
        </p:txBody>
      </p:sp>
      <p:pic>
        <p:nvPicPr>
          <p:cNvPr id="989" name="Google Shape;989;g10982b6d91f_0_470"/>
          <p:cNvPicPr preferRelativeResize="0"/>
          <p:nvPr/>
        </p:nvPicPr>
        <p:blipFill rotWithShape="1">
          <a:blip r:embed="rId3">
            <a:alphaModFix/>
          </a:blip>
          <a:srcRect b="0" l="7829" r="9320" t="0"/>
          <a:stretch/>
        </p:blipFill>
        <p:spPr>
          <a:xfrm>
            <a:off x="1062925" y="1768100"/>
            <a:ext cx="7322948" cy="2371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Frequency analysis is a field with which we convert a signal from the</a:t>
            </a:r>
            <a:r>
              <a:rPr b="1" lang="en">
                <a:solidFill>
                  <a:schemeClr val="accent2"/>
                </a:solidFill>
              </a:rPr>
              <a:t> time domain </a:t>
            </a:r>
            <a:r>
              <a:rPr lang="en"/>
              <a:t>into the </a:t>
            </a:r>
            <a:r>
              <a:rPr b="1" lang="en">
                <a:solidFill>
                  <a:schemeClr val="accent4"/>
                </a:solidFill>
              </a:rPr>
              <a:t>frequency domain</a:t>
            </a:r>
            <a:r>
              <a:rPr lang="en"/>
              <a:t>.</a:t>
            </a:r>
            <a:endParaRPr/>
          </a:p>
        </p:txBody>
      </p:sp>
      <p:pic>
        <p:nvPicPr>
          <p:cNvPr id="995" name="Google Shape;995;p39"/>
          <p:cNvPicPr preferRelativeResize="0"/>
          <p:nvPr/>
        </p:nvPicPr>
        <p:blipFill rotWithShape="1">
          <a:blip r:embed="rId3">
            <a:alphaModFix/>
          </a:blip>
          <a:srcRect b="0" l="0" r="0" t="0"/>
          <a:stretch/>
        </p:blipFill>
        <p:spPr>
          <a:xfrm>
            <a:off x="2000250" y="1232075"/>
            <a:ext cx="5143500" cy="3600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g10982b6d91f_0_4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b="1" lang="en">
                <a:solidFill>
                  <a:schemeClr val="accent3"/>
                </a:solidFill>
              </a:rPr>
              <a:t>time domain</a:t>
            </a:r>
            <a:r>
              <a:rPr lang="en"/>
              <a:t> very abstractly refers to when a signal is represented on a plot where there is some value changing over time. </a:t>
            </a:r>
            <a:endParaRPr/>
          </a:p>
        </p:txBody>
      </p:sp>
      <p:pic>
        <p:nvPicPr>
          <p:cNvPr descr="Time–Frequency Analysis of Event-Related Potentials: A Brief Tutorial |  SpringerLink" id="1001" name="Google Shape;1001;g10982b6d91f_0_476"/>
          <p:cNvPicPr preferRelativeResize="0"/>
          <p:nvPr/>
        </p:nvPicPr>
        <p:blipFill rotWithShape="1">
          <a:blip r:embed="rId3">
            <a:alphaModFix/>
          </a:blip>
          <a:srcRect b="66716" l="0" r="0" t="0"/>
          <a:stretch/>
        </p:blipFill>
        <p:spPr>
          <a:xfrm>
            <a:off x="387899" y="1988750"/>
            <a:ext cx="8520600" cy="209633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10982b6d91f_0_5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EEG land, this is </a:t>
            </a:r>
            <a:r>
              <a:rPr b="1" lang="en">
                <a:solidFill>
                  <a:schemeClr val="accent5"/>
                </a:solidFill>
              </a:rPr>
              <a:t>voltage over time</a:t>
            </a:r>
            <a:r>
              <a:rPr lang="en">
                <a:solidFill>
                  <a:schemeClr val="accent5"/>
                </a:solidFill>
              </a:rPr>
              <a:t> </a:t>
            </a:r>
            <a:r>
              <a:rPr lang="en"/>
              <a:t>for some electrode location on the </a:t>
            </a:r>
            <a:endParaRPr/>
          </a:p>
          <a:p>
            <a:pPr indent="0" lvl="0" marL="0" rtl="0" algn="l">
              <a:spcBef>
                <a:spcPts val="0"/>
              </a:spcBef>
              <a:spcAft>
                <a:spcPts val="0"/>
              </a:spcAft>
              <a:buNone/>
            </a:pPr>
            <a:r>
              <a:rPr lang="en"/>
              <a:t>scalp</a:t>
            </a:r>
            <a:r>
              <a:rPr lang="en"/>
              <a:t>.</a:t>
            </a:r>
            <a:endParaRPr/>
          </a:p>
        </p:txBody>
      </p:sp>
      <p:pic>
        <p:nvPicPr>
          <p:cNvPr descr="Time–Frequency Analysis of Event-Related Potentials: A Brief Tutorial |  SpringerLink" id="1007" name="Google Shape;1007;g10982b6d91f_0_511"/>
          <p:cNvPicPr preferRelativeResize="0"/>
          <p:nvPr/>
        </p:nvPicPr>
        <p:blipFill rotWithShape="1">
          <a:blip r:embed="rId3">
            <a:alphaModFix/>
          </a:blip>
          <a:srcRect b="66716" l="0" r="0" t="0"/>
          <a:stretch/>
        </p:blipFill>
        <p:spPr>
          <a:xfrm>
            <a:off x="1496512" y="3473827"/>
            <a:ext cx="6150973" cy="1513325"/>
          </a:xfrm>
          <a:prstGeom prst="rect">
            <a:avLst/>
          </a:prstGeom>
          <a:noFill/>
          <a:ln>
            <a:noFill/>
          </a:ln>
        </p:spPr>
      </p:pic>
      <p:pic>
        <p:nvPicPr>
          <p:cNvPr descr="Electrode positions | Details | Hackaday.io" id="1008" name="Google Shape;1008;g10982b6d91f_0_511"/>
          <p:cNvPicPr preferRelativeResize="0"/>
          <p:nvPr/>
        </p:nvPicPr>
        <p:blipFill rotWithShape="1">
          <a:blip r:embed="rId4">
            <a:alphaModFix/>
          </a:blip>
          <a:srcRect b="7140" l="0" r="8012" t="0"/>
          <a:stretch/>
        </p:blipFill>
        <p:spPr>
          <a:xfrm>
            <a:off x="3439088" y="1197225"/>
            <a:ext cx="2265802" cy="2097099"/>
          </a:xfrm>
          <a:prstGeom prst="rect">
            <a:avLst/>
          </a:prstGeom>
          <a:noFill/>
          <a:ln>
            <a:noFill/>
          </a:ln>
        </p:spPr>
      </p:pic>
      <p:sp>
        <p:nvSpPr>
          <p:cNvPr id="1009" name="Google Shape;1009;g10982b6d91f_0_511"/>
          <p:cNvSpPr/>
          <p:nvPr/>
        </p:nvSpPr>
        <p:spPr>
          <a:xfrm>
            <a:off x="4438800" y="2844750"/>
            <a:ext cx="266400" cy="266400"/>
          </a:xfrm>
          <a:prstGeom prst="ellipse">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10982b6d91f_0_49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Google Colaboratory:</a:t>
            </a:r>
            <a:endParaRPr/>
          </a:p>
          <a:p>
            <a:pPr indent="0" lvl="0" marL="0" rtl="0" algn="l">
              <a:spcBef>
                <a:spcPts val="0"/>
              </a:spcBef>
              <a:spcAft>
                <a:spcPts val="0"/>
              </a:spcAft>
              <a:buNone/>
            </a:pPr>
            <a:r>
              <a:rPr b="0" lang="en"/>
              <a:t>Plot the time domain representation of one of the EEG signals in the data provided.</a:t>
            </a:r>
            <a:endParaRPr b="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10982b6d91f_0_6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the time domain representation of one of the EEG signals in </a:t>
            </a:r>
            <a:endParaRPr/>
          </a:p>
          <a:p>
            <a:pPr indent="0" lvl="0" marL="0" rtl="0" algn="l">
              <a:spcBef>
                <a:spcPts val="0"/>
              </a:spcBef>
              <a:spcAft>
                <a:spcPts val="0"/>
              </a:spcAft>
              <a:buNone/>
            </a:pPr>
            <a:r>
              <a:rPr lang="en"/>
              <a:t>the data provided.</a:t>
            </a:r>
            <a:endParaRPr/>
          </a:p>
        </p:txBody>
      </p:sp>
      <p:pic>
        <p:nvPicPr>
          <p:cNvPr id="1020" name="Google Shape;1020;g10982b6d91f_0_637"/>
          <p:cNvPicPr preferRelativeResize="0"/>
          <p:nvPr/>
        </p:nvPicPr>
        <p:blipFill>
          <a:blip r:embed="rId3">
            <a:alphaModFix/>
          </a:blip>
          <a:stretch>
            <a:fillRect/>
          </a:stretch>
        </p:blipFill>
        <p:spPr>
          <a:xfrm>
            <a:off x="152400" y="1375150"/>
            <a:ext cx="8839201" cy="34063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g10982b6d91f_0_5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let’s start to think about representing the signal shown below here in the </a:t>
            </a:r>
            <a:r>
              <a:rPr b="1" lang="en">
                <a:solidFill>
                  <a:schemeClr val="accent5"/>
                </a:solidFill>
              </a:rPr>
              <a:t>frequency domain</a:t>
            </a:r>
            <a:r>
              <a:rPr lang="en"/>
              <a:t>!</a:t>
            </a:r>
            <a:endParaRPr/>
          </a:p>
        </p:txBody>
      </p:sp>
      <p:pic>
        <p:nvPicPr>
          <p:cNvPr descr="Time–Frequency Analysis of Event-Related Potentials: A Brief Tutorial |  SpringerLink" id="1026" name="Google Shape;1026;g10982b6d91f_0_573"/>
          <p:cNvPicPr preferRelativeResize="0"/>
          <p:nvPr/>
        </p:nvPicPr>
        <p:blipFill rotWithShape="1">
          <a:blip r:embed="rId3">
            <a:alphaModFix/>
          </a:blip>
          <a:srcRect b="66716" l="0" r="0" t="0"/>
          <a:stretch/>
        </p:blipFill>
        <p:spPr>
          <a:xfrm>
            <a:off x="387899" y="1988750"/>
            <a:ext cx="8520600" cy="2096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0982b6d91f_0_9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What is a neuron?</a:t>
            </a:r>
            <a:endParaRPr b="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most often used method for frequency transformation  is known as </a:t>
            </a:r>
            <a:endParaRPr/>
          </a:p>
          <a:p>
            <a:pPr indent="0" lvl="0" marL="0" rtl="0" algn="l">
              <a:lnSpc>
                <a:spcPct val="100000"/>
              </a:lnSpc>
              <a:spcBef>
                <a:spcPts val="0"/>
              </a:spcBef>
              <a:spcAft>
                <a:spcPts val="0"/>
              </a:spcAft>
              <a:buSzPct val="111111"/>
              <a:buNone/>
            </a:pPr>
            <a:r>
              <a:rPr lang="en"/>
              <a:t>the </a:t>
            </a:r>
            <a:r>
              <a:rPr b="1" lang="en">
                <a:solidFill>
                  <a:schemeClr val="accent2"/>
                </a:solidFill>
              </a:rPr>
              <a:t>Fourier Transform</a:t>
            </a:r>
            <a:r>
              <a:rPr lang="en"/>
              <a:t>.</a:t>
            </a:r>
            <a:endParaRPr/>
          </a:p>
        </p:txBody>
      </p:sp>
      <p:pic>
        <p:nvPicPr>
          <p:cNvPr id="1032" name="Google Shape;1032;p40"/>
          <p:cNvPicPr preferRelativeResize="0"/>
          <p:nvPr/>
        </p:nvPicPr>
        <p:blipFill rotWithShape="1">
          <a:blip r:embed="rId3">
            <a:alphaModFix/>
          </a:blip>
          <a:srcRect b="0" l="7829" r="9320" t="0"/>
          <a:stretch/>
        </p:blipFill>
        <p:spPr>
          <a:xfrm>
            <a:off x="910525" y="1691900"/>
            <a:ext cx="7322948" cy="2371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10982b6d91f_0_4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With this equation, we turn a time domain signal into a frequency domain signal.</a:t>
            </a:r>
            <a:endParaRPr/>
          </a:p>
        </p:txBody>
      </p:sp>
      <p:pic>
        <p:nvPicPr>
          <p:cNvPr descr="Time–Frequency Analysis of Event-Related Potentials: A Brief Tutorial |  SpringerLink" id="1038" name="Google Shape;1038;g10982b6d91f_0_495"/>
          <p:cNvPicPr preferRelativeResize="0"/>
          <p:nvPr/>
        </p:nvPicPr>
        <p:blipFill rotWithShape="1">
          <a:blip r:embed="rId3">
            <a:alphaModFix/>
          </a:blip>
          <a:srcRect b="31856" l="0" r="0" t="0"/>
          <a:stretch/>
        </p:blipFill>
        <p:spPr>
          <a:xfrm>
            <a:off x="1105375" y="1229025"/>
            <a:ext cx="6933275" cy="34923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10982b6d91f_0_5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What does frequency refer to?</a:t>
            </a:r>
            <a:endParaRPr b="0" sz="35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10982b6d91f_0_520"/>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Something happening some number of times per some unit of time like number of jumps per second </a:t>
            </a:r>
            <a:r>
              <a:rPr lang="en" sz="2500"/>
              <a:t>(jumps/sec) </a:t>
            </a:r>
            <a:r>
              <a:rPr lang="en" sz="2500"/>
              <a:t>.</a:t>
            </a:r>
            <a:endParaRPr sz="2500"/>
          </a:p>
        </p:txBody>
      </p:sp>
      <p:sp>
        <p:nvSpPr>
          <p:cNvPr id="1049" name="Google Shape;1049;g10982b6d91f_0_520"/>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Hertz is usually the unit and this represents number of times something happens per second!</a:t>
            </a:r>
            <a:endParaRPr/>
          </a:p>
          <a:p>
            <a:pPr indent="0" lvl="0" marL="0" rtl="0" algn="ctr">
              <a:spcBef>
                <a:spcPts val="0"/>
              </a:spcBef>
              <a:spcAft>
                <a:spcPts val="0"/>
              </a:spcAft>
              <a:buNone/>
            </a:pPr>
            <a:r>
              <a:t/>
            </a:r>
            <a:endParaRPr/>
          </a:p>
        </p:txBody>
      </p:sp>
      <p:pic>
        <p:nvPicPr>
          <p:cNvPr descr="Average Jump Rope Per Minute: A Complete Guide 2021 | Your Health Rights" id="1050" name="Google Shape;1050;g10982b6d91f_0_520"/>
          <p:cNvPicPr preferRelativeResize="0"/>
          <p:nvPr/>
        </p:nvPicPr>
        <p:blipFill rotWithShape="1">
          <a:blip r:embed="rId3">
            <a:alphaModFix/>
          </a:blip>
          <a:srcRect b="12418" l="23140" r="26814" t="0"/>
          <a:stretch/>
        </p:blipFill>
        <p:spPr>
          <a:xfrm>
            <a:off x="5679125" y="969075"/>
            <a:ext cx="2747300" cy="3205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g10982b6d91f_0_5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what frequency refers to is good, but </a:t>
            </a:r>
            <a:r>
              <a:rPr b="1" lang="en">
                <a:solidFill>
                  <a:schemeClr val="accent4"/>
                </a:solidFill>
              </a:rPr>
              <a:t>how can we turn a signal in the time domain into a signal in the frequency domain</a:t>
            </a:r>
            <a:r>
              <a:rPr lang="en"/>
              <a:t>, and what does that even mean?</a:t>
            </a:r>
            <a:endParaRPr/>
          </a:p>
        </p:txBody>
      </p:sp>
      <p:pic>
        <p:nvPicPr>
          <p:cNvPr id="1056" name="Google Shape;1056;g10982b6d91f_0_544"/>
          <p:cNvPicPr preferRelativeResize="0"/>
          <p:nvPr/>
        </p:nvPicPr>
        <p:blipFill rotWithShape="1">
          <a:blip r:embed="rId3">
            <a:alphaModFix/>
          </a:blip>
          <a:srcRect b="0" l="0" r="0" t="0"/>
          <a:stretch/>
        </p:blipFill>
        <p:spPr>
          <a:xfrm>
            <a:off x="2000250" y="1232075"/>
            <a:ext cx="5143500" cy="3600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10982b6d91f_0_5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fourier transform, we are basically saying that a random looking signal is made of a composition of</a:t>
            </a:r>
            <a:r>
              <a:rPr b="1" lang="en"/>
              <a:t> </a:t>
            </a:r>
            <a:r>
              <a:rPr b="1" lang="en">
                <a:solidFill>
                  <a:schemeClr val="accent3"/>
                </a:solidFill>
              </a:rPr>
              <a:t>sine waves at a certain frequency</a:t>
            </a:r>
            <a:r>
              <a:rPr lang="en"/>
              <a:t>!</a:t>
            </a:r>
            <a:endParaRPr/>
          </a:p>
        </p:txBody>
      </p:sp>
      <p:pic>
        <p:nvPicPr>
          <p:cNvPr id="1062" name="Google Shape;1062;g10982b6d91f_0_549"/>
          <p:cNvPicPr preferRelativeResize="0"/>
          <p:nvPr/>
        </p:nvPicPr>
        <p:blipFill rotWithShape="1">
          <a:blip r:embed="rId3">
            <a:alphaModFix/>
          </a:blip>
          <a:srcRect b="0" l="0" r="0" t="0"/>
          <a:stretch/>
        </p:blipFill>
        <p:spPr>
          <a:xfrm>
            <a:off x="2000250" y="1232075"/>
            <a:ext cx="5143500" cy="36004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10982b6d91f_0_5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is an example where in the first </a:t>
            </a:r>
            <a:r>
              <a:rPr lang="en"/>
              <a:t>plot</a:t>
            </a:r>
            <a:r>
              <a:rPr lang="en"/>
              <a:t>, we have </a:t>
            </a:r>
            <a:r>
              <a:rPr b="1" lang="en">
                <a:solidFill>
                  <a:schemeClr val="accent3"/>
                </a:solidFill>
              </a:rPr>
              <a:t>three sinusoids,</a:t>
            </a:r>
            <a:r>
              <a:rPr lang="en"/>
              <a:t> all oscillating at different frequencies.</a:t>
            </a:r>
            <a:endParaRPr/>
          </a:p>
        </p:txBody>
      </p:sp>
      <p:pic>
        <p:nvPicPr>
          <p:cNvPr descr="Intro. to Signal Processing:Harmonic analysis" id="1068" name="Google Shape;1068;g10982b6d91f_0_555"/>
          <p:cNvPicPr preferRelativeResize="0"/>
          <p:nvPr/>
        </p:nvPicPr>
        <p:blipFill rotWithShape="1">
          <a:blip r:embed="rId3">
            <a:alphaModFix/>
          </a:blip>
          <a:srcRect b="35724" l="0" r="0" t="0"/>
          <a:stretch/>
        </p:blipFill>
        <p:spPr>
          <a:xfrm>
            <a:off x="1825975" y="1170125"/>
            <a:ext cx="5492050" cy="3708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g10982b6d91f_0_5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signal in the second plot is </a:t>
            </a:r>
            <a:r>
              <a:rPr b="1" lang="en">
                <a:solidFill>
                  <a:schemeClr val="accent5"/>
                </a:solidFill>
              </a:rPr>
              <a:t>oscillating at all three frequencies simultaneously</a:t>
            </a:r>
            <a:r>
              <a:rPr lang="en"/>
              <a:t>!</a:t>
            </a:r>
            <a:endParaRPr/>
          </a:p>
        </p:txBody>
      </p:sp>
      <p:pic>
        <p:nvPicPr>
          <p:cNvPr descr="Intro. to Signal Processing:Harmonic analysis" id="1074" name="Google Shape;1074;g10982b6d91f_0_563"/>
          <p:cNvPicPr preferRelativeResize="0"/>
          <p:nvPr/>
        </p:nvPicPr>
        <p:blipFill rotWithShape="1">
          <a:blip r:embed="rId3">
            <a:alphaModFix/>
          </a:blip>
          <a:srcRect b="35724" l="0" r="0" t="0"/>
          <a:stretch/>
        </p:blipFill>
        <p:spPr>
          <a:xfrm>
            <a:off x="1825975" y="1170125"/>
            <a:ext cx="5492050" cy="3708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0982b6d91f_0_5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represent a signal in the frequency domain, the x-axis is no longer time; it becomes </a:t>
            </a:r>
            <a:r>
              <a:rPr b="1" lang="en">
                <a:solidFill>
                  <a:schemeClr val="accent4"/>
                </a:solidFill>
              </a:rPr>
              <a:t>frequency</a:t>
            </a:r>
            <a:r>
              <a:rPr lang="en"/>
              <a:t>.</a:t>
            </a:r>
            <a:endParaRPr/>
          </a:p>
        </p:txBody>
      </p:sp>
      <p:pic>
        <p:nvPicPr>
          <p:cNvPr descr="Intro. to Signal Processing:Harmonic analysis" id="1080" name="Google Shape;1080;g10982b6d91f_0_581"/>
          <p:cNvPicPr preferRelativeResize="0"/>
          <p:nvPr/>
        </p:nvPicPr>
        <p:blipFill rotWithShape="1">
          <a:blip r:embed="rId3">
            <a:alphaModFix/>
          </a:blip>
          <a:srcRect b="5470" l="0" r="0" t="34605"/>
          <a:stretch/>
        </p:blipFill>
        <p:spPr>
          <a:xfrm>
            <a:off x="1825975" y="1302900"/>
            <a:ext cx="5492050" cy="34573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10982b6d91f_0_5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this example, because there are three sine waves with different frequencies, there are </a:t>
            </a:r>
            <a:r>
              <a:rPr b="1" lang="en">
                <a:solidFill>
                  <a:schemeClr val="accent1"/>
                </a:solidFill>
              </a:rPr>
              <a:t>three different peaks</a:t>
            </a:r>
            <a:r>
              <a:rPr lang="en"/>
              <a:t> in the frequency domain.</a:t>
            </a:r>
            <a:endParaRPr/>
          </a:p>
        </p:txBody>
      </p:sp>
      <p:pic>
        <p:nvPicPr>
          <p:cNvPr descr="Intro. to Signal Processing:Harmonic analysis" id="1086" name="Google Shape;1086;g10982b6d91f_0_587"/>
          <p:cNvPicPr preferRelativeResize="0"/>
          <p:nvPr/>
        </p:nvPicPr>
        <p:blipFill rotWithShape="1">
          <a:blip r:embed="rId3">
            <a:alphaModFix/>
          </a:blip>
          <a:srcRect b="5470" l="0" r="0" t="34605"/>
          <a:stretch/>
        </p:blipFill>
        <p:spPr>
          <a:xfrm>
            <a:off x="1825975" y="1302900"/>
            <a:ext cx="5492050" cy="3457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0982b6d91f_0_100"/>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Neurons are the fundamental units of the nervous system; they transmit electrical signals throughout the brain and nervous system.</a:t>
            </a:r>
            <a:endParaRPr sz="2000"/>
          </a:p>
        </p:txBody>
      </p:sp>
      <p:pic>
        <p:nvPicPr>
          <p:cNvPr id="145" name="Google Shape;145;g10982b6d91f_0_100"/>
          <p:cNvPicPr preferRelativeResize="0"/>
          <p:nvPr/>
        </p:nvPicPr>
        <p:blipFill>
          <a:blip r:embed="rId3">
            <a:alphaModFix/>
          </a:blip>
          <a:stretch>
            <a:fillRect/>
          </a:stretch>
        </p:blipFill>
        <p:spPr>
          <a:xfrm>
            <a:off x="5005888" y="661263"/>
            <a:ext cx="3704223" cy="3820975"/>
          </a:xfrm>
          <a:prstGeom prst="rect">
            <a:avLst/>
          </a:prstGeom>
          <a:noFill/>
          <a:ln>
            <a:noFill/>
          </a:ln>
        </p:spPr>
      </p:pic>
      <p:sp>
        <p:nvSpPr>
          <p:cNvPr id="146" name="Google Shape;146;g10982b6d91f_0_100"/>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This is what makes neuroscience extremely relevant to electrical engineers like myself.</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10982b6d91f_0_6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this example, because there are three sine waves with different frequencies, there are </a:t>
            </a:r>
            <a:r>
              <a:rPr b="1" lang="en">
                <a:solidFill>
                  <a:schemeClr val="accent1"/>
                </a:solidFill>
              </a:rPr>
              <a:t>three different peaks</a:t>
            </a:r>
            <a:r>
              <a:rPr lang="en"/>
              <a:t> in the frequency domain.</a:t>
            </a:r>
            <a:endParaRPr/>
          </a:p>
        </p:txBody>
      </p:sp>
      <p:pic>
        <p:nvPicPr>
          <p:cNvPr descr="Intro. to Signal Processing:Harmonic analysis" id="1092" name="Google Shape;1092;g10982b6d91f_0_602"/>
          <p:cNvPicPr preferRelativeResize="0"/>
          <p:nvPr/>
        </p:nvPicPr>
        <p:blipFill rotWithShape="1">
          <a:blip r:embed="rId3">
            <a:alphaModFix/>
          </a:blip>
          <a:srcRect b="4177" l="0" r="0" t="0"/>
          <a:stretch/>
        </p:blipFill>
        <p:spPr>
          <a:xfrm>
            <a:off x="2717375" y="1128425"/>
            <a:ext cx="3709250" cy="3734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g10982b6d91f_0_6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also review what it means for a sine wave to have a frequency.</a:t>
            </a:r>
            <a:endParaRPr/>
          </a:p>
        </p:txBody>
      </p:sp>
      <p:pic>
        <p:nvPicPr>
          <p:cNvPr id="1098" name="Google Shape;1098;g10982b6d91f_0_643"/>
          <p:cNvPicPr preferRelativeResize="0"/>
          <p:nvPr/>
        </p:nvPicPr>
        <p:blipFill>
          <a:blip r:embed="rId3">
            <a:alphaModFix/>
          </a:blip>
          <a:stretch>
            <a:fillRect/>
          </a:stretch>
        </p:blipFill>
        <p:spPr>
          <a:xfrm>
            <a:off x="1794838" y="1440275"/>
            <a:ext cx="5554325" cy="3111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0982b6d91f_0_6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also review what it means for a sine wave to have a frequency.</a:t>
            </a:r>
            <a:endParaRPr/>
          </a:p>
        </p:txBody>
      </p:sp>
      <p:pic>
        <p:nvPicPr>
          <p:cNvPr id="1104" name="Google Shape;1104;g10982b6d91f_0_650"/>
          <p:cNvPicPr preferRelativeResize="0"/>
          <p:nvPr/>
        </p:nvPicPr>
        <p:blipFill>
          <a:blip r:embed="rId3">
            <a:alphaModFix/>
          </a:blip>
          <a:stretch>
            <a:fillRect/>
          </a:stretch>
        </p:blipFill>
        <p:spPr>
          <a:xfrm>
            <a:off x="1291650" y="1170125"/>
            <a:ext cx="6332750" cy="36357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10982b6d91f_0_657"/>
          <p:cNvSpPr txBox="1"/>
          <p:nvPr>
            <p:ph type="title"/>
          </p:nvPr>
        </p:nvSpPr>
        <p:spPr>
          <a:xfrm>
            <a:off x="490250" y="450150"/>
            <a:ext cx="3179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Why is the value of the three peaks different here?</a:t>
            </a:r>
            <a:endParaRPr b="0"/>
          </a:p>
        </p:txBody>
      </p:sp>
      <p:pic>
        <p:nvPicPr>
          <p:cNvPr descr="Intro. to Signal Processing:Harmonic analysis" id="1110" name="Google Shape;1110;g10982b6d91f_0_657"/>
          <p:cNvPicPr preferRelativeResize="0"/>
          <p:nvPr/>
        </p:nvPicPr>
        <p:blipFill rotWithShape="1">
          <a:blip r:embed="rId3">
            <a:alphaModFix/>
          </a:blip>
          <a:srcRect b="4177" l="0" r="0" t="0"/>
          <a:stretch/>
        </p:blipFill>
        <p:spPr>
          <a:xfrm>
            <a:off x="4572000" y="704725"/>
            <a:ext cx="3709250" cy="3734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10982b6d91f_0_674"/>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The amplitude of each of the signals is different, and the frequency domain represents amplitude in some unit on the y-axis.</a:t>
            </a:r>
            <a:endParaRPr sz="2200"/>
          </a:p>
        </p:txBody>
      </p:sp>
      <p:sp>
        <p:nvSpPr>
          <p:cNvPr id="1116" name="Google Shape;1116;g10982b6d91f_0_674"/>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In our example, the lowest frequency sine wave is the biggest in amplitude. So it’s peak is the biggest. </a:t>
            </a:r>
            <a:endParaRPr/>
          </a:p>
        </p:txBody>
      </p:sp>
      <p:pic>
        <p:nvPicPr>
          <p:cNvPr id="1117" name="Google Shape;1117;g10982b6d91f_0_674"/>
          <p:cNvPicPr preferRelativeResize="0"/>
          <p:nvPr/>
        </p:nvPicPr>
        <p:blipFill>
          <a:blip r:embed="rId3">
            <a:alphaModFix/>
          </a:blip>
          <a:stretch>
            <a:fillRect/>
          </a:stretch>
        </p:blipFill>
        <p:spPr>
          <a:xfrm>
            <a:off x="5212074" y="242509"/>
            <a:ext cx="3631800" cy="2034178"/>
          </a:xfrm>
          <a:prstGeom prst="rect">
            <a:avLst/>
          </a:prstGeom>
          <a:noFill/>
          <a:ln>
            <a:noFill/>
          </a:ln>
        </p:spPr>
      </p:pic>
      <p:pic>
        <p:nvPicPr>
          <p:cNvPr descr="Intro. to Signal Processing:Harmonic analysis" id="1118" name="Google Shape;1118;g10982b6d91f_0_674"/>
          <p:cNvPicPr preferRelativeResize="0"/>
          <p:nvPr/>
        </p:nvPicPr>
        <p:blipFill rotWithShape="1">
          <a:blip r:embed="rId4">
            <a:alphaModFix/>
          </a:blip>
          <a:srcRect b="64945" l="0" r="0" t="0"/>
          <a:stretch/>
        </p:blipFill>
        <p:spPr>
          <a:xfrm>
            <a:off x="5173350" y="2898450"/>
            <a:ext cx="3709250" cy="1366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g10982b6d91f_0_50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Google Colaboratory:</a:t>
            </a:r>
            <a:endParaRPr/>
          </a:p>
          <a:p>
            <a:pPr indent="0" lvl="0" marL="0" rtl="0" algn="l">
              <a:spcBef>
                <a:spcPts val="0"/>
              </a:spcBef>
              <a:spcAft>
                <a:spcPts val="0"/>
              </a:spcAft>
              <a:buNone/>
            </a:pPr>
            <a:r>
              <a:rPr b="0" lang="en"/>
              <a:t>Calculate the frequency domain representation of the signal of which you plotted the time domain representation.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g10982b6d91f_0_631"/>
          <p:cNvPicPr preferRelativeResize="0"/>
          <p:nvPr/>
        </p:nvPicPr>
        <p:blipFill>
          <a:blip r:embed="rId3">
            <a:alphaModFix/>
          </a:blip>
          <a:stretch>
            <a:fillRect/>
          </a:stretch>
        </p:blipFill>
        <p:spPr>
          <a:xfrm>
            <a:off x="152400" y="1331238"/>
            <a:ext cx="8839201" cy="3406326"/>
          </a:xfrm>
          <a:prstGeom prst="rect">
            <a:avLst/>
          </a:prstGeom>
          <a:noFill/>
          <a:ln>
            <a:noFill/>
          </a:ln>
        </p:spPr>
      </p:pic>
      <p:sp>
        <p:nvSpPr>
          <p:cNvPr id="1129" name="Google Shape;1129;g10982b6d91f_0_6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Calculate the frequency domain representation of the signal of which you plotted the time domain representation.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10982b6d91f_0_662"/>
          <p:cNvSpPr txBox="1"/>
          <p:nvPr>
            <p:ph type="title"/>
          </p:nvPr>
        </p:nvSpPr>
        <p:spPr>
          <a:xfrm>
            <a:off x="490250" y="450150"/>
            <a:ext cx="3179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a:t>
            </a:r>
            <a:r>
              <a:rPr b="0" lang="en"/>
              <a:t>What do you think phase is referring to in our plots?</a:t>
            </a:r>
            <a:endParaRPr b="0"/>
          </a:p>
        </p:txBody>
      </p:sp>
      <p:pic>
        <p:nvPicPr>
          <p:cNvPr descr="Intro. to Signal Processing:Harmonic analysis" id="1135" name="Google Shape;1135;g10982b6d91f_0_662"/>
          <p:cNvPicPr preferRelativeResize="0"/>
          <p:nvPr/>
        </p:nvPicPr>
        <p:blipFill rotWithShape="1">
          <a:blip r:embed="rId3">
            <a:alphaModFix/>
          </a:blip>
          <a:srcRect b="4177" l="0" r="0" t="0"/>
          <a:stretch/>
        </p:blipFill>
        <p:spPr>
          <a:xfrm>
            <a:off x="4572000" y="704725"/>
            <a:ext cx="3709250" cy="37340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10982b6d91f_0_667"/>
          <p:cNvSpPr txBox="1"/>
          <p:nvPr>
            <p:ph type="title"/>
          </p:nvPr>
        </p:nvSpPr>
        <p:spPr>
          <a:xfrm>
            <a:off x="265500" y="1233175"/>
            <a:ext cx="36318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Phase is </a:t>
            </a:r>
            <a:r>
              <a:rPr lang="en" sz="3000"/>
              <a:t>referring</a:t>
            </a:r>
            <a:r>
              <a:rPr lang="en" sz="3000"/>
              <a:t> to, for that frequency, where has the sine wave been shifted.</a:t>
            </a:r>
            <a:endParaRPr sz="3000"/>
          </a:p>
        </p:txBody>
      </p:sp>
      <p:sp>
        <p:nvSpPr>
          <p:cNvPr id="1141" name="Google Shape;1141;g10982b6d91f_0_667"/>
          <p:cNvSpPr txBox="1"/>
          <p:nvPr>
            <p:ph idx="1" type="subTitle"/>
          </p:nvPr>
        </p:nvSpPr>
        <p:spPr>
          <a:xfrm>
            <a:off x="265500" y="2803075"/>
            <a:ext cx="3631800" cy="12351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t>Each sine wave oscillation (up, down movement) has to start somewhere relative the the start of the signal being analyzed</a:t>
            </a:r>
            <a:endParaRPr/>
          </a:p>
        </p:txBody>
      </p:sp>
      <p:pic>
        <p:nvPicPr>
          <p:cNvPr id="1142" name="Google Shape;1142;g10982b6d91f_0_667"/>
          <p:cNvPicPr preferRelativeResize="0"/>
          <p:nvPr/>
        </p:nvPicPr>
        <p:blipFill>
          <a:blip r:embed="rId3">
            <a:alphaModFix/>
          </a:blip>
          <a:stretch>
            <a:fillRect/>
          </a:stretch>
        </p:blipFill>
        <p:spPr>
          <a:xfrm>
            <a:off x="5212074" y="1554659"/>
            <a:ext cx="3631800" cy="203417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10982b6d91f_0_68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Filtering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routing">
  <a:themeElements>
    <a:clrScheme name="Simple Light">
      <a:dk1>
        <a:srgbClr val="000000"/>
      </a:dk1>
      <a:lt1>
        <a:srgbClr val="FFFFFF"/>
      </a:lt1>
      <a:dk2>
        <a:srgbClr val="595959"/>
      </a:dk2>
      <a:lt2>
        <a:srgbClr val="EEEEEE"/>
      </a:lt2>
      <a:accent1>
        <a:srgbClr val="F79D51"/>
      </a:accent1>
      <a:accent2>
        <a:srgbClr val="D46A80"/>
      </a:accent2>
      <a:accent3>
        <a:srgbClr val="BF4A9C"/>
      </a:accent3>
      <a:accent4>
        <a:srgbClr val="A137AA"/>
      </a:accent4>
      <a:accent5>
        <a:srgbClr val="531CBB"/>
      </a:accent5>
      <a:accent6>
        <a:srgbClr val="36117C"/>
      </a:accent6>
      <a:hlink>
        <a:srgbClr val="FF75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